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5" r:id="rId5"/>
    <p:sldId id="298" r:id="rId6"/>
    <p:sldId id="297" r:id="rId7"/>
    <p:sldId id="272" r:id="rId8"/>
    <p:sldId id="277" r:id="rId9"/>
    <p:sldId id="278" r:id="rId10"/>
    <p:sldId id="306" r:id="rId11"/>
    <p:sldId id="305" r:id="rId12"/>
    <p:sldId id="302" r:id="rId13"/>
    <p:sldId id="279" r:id="rId14"/>
    <p:sldId id="303" r:id="rId15"/>
    <p:sldId id="300" r:id="rId16"/>
    <p:sldId id="314" r:id="rId17"/>
    <p:sldId id="292" r:id="rId18"/>
    <p:sldId id="308" r:id="rId19"/>
    <p:sldId id="315" r:id="rId20"/>
    <p:sldId id="320" r:id="rId21"/>
    <p:sldId id="260" r:id="rId22"/>
    <p:sldId id="317" r:id="rId23"/>
    <p:sldId id="319" r:id="rId24"/>
    <p:sldId id="309" r:id="rId25"/>
    <p:sldId id="31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C5"/>
    <a:srgbClr val="FF9B9B"/>
    <a:srgbClr val="44D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601AC4-7CC9-4CE0-830A-B4D191B53DB8}" v="76" dt="2019-10-28T02:46:37.3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FF14A-BFA8-4C26-B259-8B23B69A66E6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A4E56-5CF3-4A24-9B90-13BBC97A0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70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A4E56-5CF3-4A24-9B90-13BBC97A01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B2E8-0E56-44A7-9123-EF54E4813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A1C58-C28B-4BBC-A30C-77FF0170E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C8C64-15D4-4195-ABED-66430936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2D1A1-6D7E-48FF-B9F6-23B9DC03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BA3C0-4934-42EB-836A-8BD14A22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6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98177-368F-428C-894C-2EACDFF2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FC62E0-E51B-4BA8-823E-DDF388A56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7231B-30F3-4E17-A53D-50961F50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7CBAD-3BC2-4AFE-9218-24291F504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52C15-9F58-464E-B6C2-E77F7512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7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838A9E-BF92-4781-8382-223EB3123C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9BDB0A-4849-4EC6-B61C-B54191359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EA23A-1F16-4532-8E2B-ABBCA314B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235DA-11F5-4203-975E-73EF8C288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E9606-F94D-4A37-A0D4-625AE0955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7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E1F0-F857-47E5-B07D-7FAC6CDF3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  <a:noFill/>
        </p:spPr>
        <p:txBody>
          <a:bodyPr lIns="548640"/>
          <a:lstStyle>
            <a:lvl1pPr>
              <a:defRPr spc="-15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74B2A-EC13-47CE-BBC3-7E159BA4A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4419917"/>
          </a:xfrm>
        </p:spPr>
        <p:txBody>
          <a:bodyPr lIns="457200"/>
          <a:lstStyle>
            <a:lvl1pPr marL="457200" indent="-457200">
              <a:buFont typeface="Arial" panose="020B0604020202020204" pitchFamily="34" charset="0"/>
              <a:buChar char="•"/>
              <a:defRPr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>
              <a:defRPr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2pPr>
            <a:lvl3pPr>
              <a:defRPr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3pPr>
            <a:lvl4pPr>
              <a:defRPr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4pPr>
            <a:lvl5pPr>
              <a:defRPr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121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BA05-FBC9-4FF0-AEF6-3B6C5A6C9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C5C6A-AB58-4B3F-A568-14217603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F5B3F-B5D8-4858-A990-1DCD8C478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301A9-DE9D-4DC6-9AAD-A76EA50C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85C49-FAB7-45A2-902F-F07E7857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1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2F717-02EF-496E-B38C-ED7F58C7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055A8-07E0-4EA5-9AAE-1CB2C3B062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82DEF-BD15-4E43-8261-68D0D77AC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ABA39-C844-4C33-B9D2-FF5C29FB8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48DC4-520C-4BF7-B5FF-486F44567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3F5A8-26CF-4E2B-B7BF-A6FBEA501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0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97C7-263B-437B-AB8D-B5BE3067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89002-9433-4C47-A810-6C5DF53F3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6A67CC-12D4-4934-B8D7-EB91858D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26B5E-351F-4F24-86F5-CFCD8DC24F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5D2156-D932-40FA-8D1E-18446079B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C5ECC5-3735-44DD-B508-9224F86D5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9F994-96FA-4EB0-8BC0-16B991CA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C9A6C2-7A31-4023-BBB3-93B29B2B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2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770CB-C7E2-46CC-9C51-A78B18A60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D7886-0394-4FFE-AE41-F2135379B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9768F-6847-4FCF-A154-2F3922B6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CBEC3-F067-4C36-87A7-997ABA7A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5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CD1ADE-D3AB-4458-A195-582219500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684AA-E49B-4F63-AE0D-5A32758A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2CF87-4B9F-41AB-9CF3-4A344AB7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6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8F7B1-9D68-4940-9456-31A5ECFB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690F3-500D-45D6-B3B3-6240F3AE6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682F5-C500-493D-84F8-4AB9F6E35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B2E49-B8DE-45FE-9357-2EB02330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529F8-5C53-4181-B7C4-B6CDCEAC9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06A0B-D5C5-47E8-8C88-39AE152BA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72D2-1139-44A1-A6B3-8A8E6725F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A415C8-4C9B-4268-8A09-FEC0EEADB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3C97E-2C84-46CD-A3C0-98C5AE86D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98C6F-5032-47B1-B579-E1500F26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31FBC-6186-46AA-A12A-6F473F90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322E6-73B7-4A54-9E4F-A03B609C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37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90AE90-C95A-4E6D-BC9C-168546216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9476C-311B-4A54-A9A5-DA2D6560D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E864C-6F49-4675-985A-D05368D4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7715F-F6B6-40A5-A62C-C3243AD238C3}" type="datetimeFigureOut">
              <a:rPr lang="en-US" smtClean="0"/>
              <a:t>02-Nov-19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97871-CFCD-4629-BC97-35585734A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77C27-1296-4B1E-9680-BBAEC6009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2E4A2-4B6D-42D3-BAA1-BEEFAF4F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JULearning/ns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nmslib/hnswlib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3B101E-E3BD-4581-83E3-0D828A053619}"/>
              </a:ext>
            </a:extLst>
          </p:cNvPr>
          <p:cNvSpPr/>
          <p:nvPr/>
        </p:nvSpPr>
        <p:spPr>
          <a:xfrm>
            <a:off x="0" y="-137850"/>
            <a:ext cx="12192000" cy="3493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825681-CE02-4143-BE9F-4F2A0051D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22179"/>
            <a:ext cx="12192000" cy="2387600"/>
          </a:xfrm>
        </p:spPr>
        <p:txBody>
          <a:bodyPr lIns="548640" rIns="548640">
            <a:normAutofit fontScale="90000"/>
          </a:bodyPr>
          <a:lstStyle/>
          <a:p>
            <a:r>
              <a:rPr lang="en-US" spc="-150" dirty="0" err="1">
                <a:solidFill>
                  <a:schemeClr val="accent5">
                    <a:lumMod val="50000"/>
                  </a:schemeClr>
                </a:solidFill>
              </a:rPr>
              <a:t>DiskANN</a:t>
            </a:r>
            <a:r>
              <a:rPr lang="en-US" spc="-150" dirty="0">
                <a:solidFill>
                  <a:schemeClr val="accent5">
                    <a:lumMod val="50000"/>
                  </a:schemeClr>
                </a:solidFill>
              </a:rPr>
              <a:t>: Fast, Accurate Billion Point Nearest Neighbor Search on a Single Node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AD440F-D04D-42C5-9702-D1401306F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672" y="3464612"/>
            <a:ext cx="11537983" cy="3018252"/>
          </a:xfrm>
        </p:spPr>
        <p:txBody>
          <a:bodyPr lIns="548640" rIns="548640">
            <a:normAutofit/>
          </a:bodyPr>
          <a:lstStyle/>
          <a:p>
            <a:r>
              <a:rPr lang="en-US" sz="3200" spc="-15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Suhas J Subramanya* (CMU)</a:t>
            </a:r>
          </a:p>
          <a:p>
            <a:r>
              <a:rPr lang="en-US" sz="3200" spc="-15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Devvrit* (UT Austin), Rohan Kadekodi* (UT Austin), </a:t>
            </a:r>
          </a:p>
          <a:p>
            <a:r>
              <a:rPr lang="en-US" sz="3200" spc="-15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Ravishankar Krishnaswamy,   </a:t>
            </a:r>
            <a:r>
              <a:rPr lang="en-US" sz="3200" i="1" spc="-15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Harsha</a:t>
            </a:r>
            <a:r>
              <a:rPr lang="en-US" sz="3200" spc="-15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Simhadri</a:t>
            </a:r>
          </a:p>
          <a:p>
            <a:r>
              <a:rPr lang="en-US" sz="3200" b="1" spc="-15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Microsoft Research India</a:t>
            </a:r>
          </a:p>
          <a:p>
            <a:r>
              <a:rPr lang="en-US" sz="2000" i="1" spc="-15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*work done while at MSR India</a:t>
            </a:r>
            <a:endParaRPr lang="en-US" i="1" spc="-15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5080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D04AE-7379-4D6C-9468-F794A461D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Determining Out-Edges Carefully: </a:t>
            </a:r>
            <a:r>
              <a:rPr lang="en-US" dirty="0" err="1"/>
              <a:t>AddAndPrune</a:t>
            </a:r>
            <a:r>
              <a:rPr lang="en-US" dirty="0"/>
              <a:t>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4BDFB-2642-4B52-AE99-69DC40AEABAD}"/>
              </a:ext>
            </a:extLst>
          </p:cNvPr>
          <p:cNvSpPr/>
          <p:nvPr/>
        </p:nvSpPr>
        <p:spPr>
          <a:xfrm>
            <a:off x="647363" y="1861168"/>
            <a:ext cx="10875695" cy="4183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0C053-2796-418E-9C1B-E96CAF803E80}"/>
              </a:ext>
            </a:extLst>
          </p:cNvPr>
          <p:cNvSpPr/>
          <p:nvPr/>
        </p:nvSpPr>
        <p:spPr>
          <a:xfrm>
            <a:off x="647362" y="1228641"/>
            <a:ext cx="10875695" cy="632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+mj-lt"/>
              </a:rPr>
              <a:t>AddAndPrune</a:t>
            </a:r>
            <a:r>
              <a:rPr lang="en-US" sz="2800" dirty="0">
                <a:latin typeface="+mj-lt"/>
              </a:rPr>
              <a:t>(</a:t>
            </a:r>
            <a:r>
              <a:rPr lang="en-US" sz="2800" dirty="0" err="1">
                <a:latin typeface="+mj-lt"/>
              </a:rPr>
              <a:t>u,v</a:t>
            </a:r>
            <a:r>
              <a:rPr lang="en-US" sz="2800" dirty="0">
                <a:latin typeface="+mj-lt"/>
              </a:rPr>
              <a:t>) will update out-neighbors of v by trying to add (</a:t>
            </a:r>
            <a:r>
              <a:rPr lang="en-US" sz="2800" dirty="0" err="1">
                <a:latin typeface="+mj-lt"/>
              </a:rPr>
              <a:t>u,v</a:t>
            </a:r>
            <a:r>
              <a:rPr lang="en-US" sz="2800" dirty="0">
                <a:latin typeface="+mj-lt"/>
              </a:rPr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757E366-0254-460D-9200-90172891D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450" y="2070027"/>
            <a:ext cx="9597154" cy="441991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+mj-lt"/>
              </a:rPr>
              <a:t>let</a:t>
            </a:r>
            <a:r>
              <a:rPr lang="en-US" dirty="0">
                <a:latin typeface="+mj-lt"/>
              </a:rPr>
              <a:t> Candidate(u) be current out-neighbors, Result(u) = empty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add</a:t>
            </a:r>
            <a:r>
              <a:rPr lang="en-US" dirty="0"/>
              <a:t> v</a:t>
            </a:r>
            <a:r>
              <a:rPr lang="en-US" dirty="0">
                <a:latin typeface="+mj-lt"/>
              </a:rPr>
              <a:t> to Candidate(u)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sort</a:t>
            </a:r>
            <a:r>
              <a:rPr lang="en-US" dirty="0"/>
              <a:t> all w in Candidate(u) by increasing distance to u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+mj-lt"/>
              </a:rPr>
              <a:t>for</a:t>
            </a:r>
            <a:r>
              <a:rPr lang="en-US" dirty="0">
                <a:latin typeface="+mj-lt"/>
              </a:rPr>
              <a:t> each w in sorted order, do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sz="2800" b="1" dirty="0"/>
              <a:t>if</a:t>
            </a:r>
            <a:r>
              <a:rPr lang="en-US" sz="2800" dirty="0"/>
              <a:t> there does not exist any r in Result(v) s.t ||r – w || &lt; </a:t>
            </a:r>
            <a:r>
              <a:rPr lang="el-GR" sz="2800" dirty="0"/>
              <a:t>α</a:t>
            </a:r>
            <a:r>
              <a:rPr lang="en-US" sz="2800" dirty="0"/>
              <a:t> || u – w ||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B21E89-678A-4F6F-8F9A-6A5CE4BB46FB}"/>
              </a:ext>
            </a:extLst>
          </p:cNvPr>
          <p:cNvGrpSpPr/>
          <p:nvPr/>
        </p:nvGrpSpPr>
        <p:grpSpPr>
          <a:xfrm>
            <a:off x="5637450" y="1069744"/>
            <a:ext cx="5284100" cy="2827896"/>
            <a:chOff x="5583504" y="1045321"/>
            <a:chExt cx="5284100" cy="282789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B1A146-6D60-40B2-87AB-F7BAED42BC6B}"/>
                </a:ext>
              </a:extLst>
            </p:cNvPr>
            <p:cNvSpPr/>
            <p:nvPr/>
          </p:nvSpPr>
          <p:spPr>
            <a:xfrm>
              <a:off x="5583504" y="1045321"/>
              <a:ext cx="5284100" cy="282789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9466A51-895B-4189-BCA2-BE10EF0FBD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7529" y="2064079"/>
              <a:ext cx="2940390" cy="542974"/>
            </a:xfrm>
            <a:prstGeom prst="line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1A53ED-B4E1-4F5F-BDB1-F44F5227F0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9558" y="1864397"/>
              <a:ext cx="1382753" cy="695374"/>
            </a:xfrm>
            <a:prstGeom prst="line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3659F62-85F7-45AE-B6A6-9683787528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3015" y="1796775"/>
              <a:ext cx="594516" cy="810277"/>
            </a:xfrm>
            <a:prstGeom prst="line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B48914-143A-4510-BAEC-E29F000F9E48}"/>
                </a:ext>
              </a:extLst>
            </p:cNvPr>
            <p:cNvCxnSpPr>
              <a:cxnSpLocks/>
            </p:cNvCxnSpPr>
            <p:nvPr/>
          </p:nvCxnSpPr>
          <p:spPr>
            <a:xfrm>
              <a:off x="6936488" y="2607053"/>
              <a:ext cx="3620634" cy="838523"/>
            </a:xfrm>
            <a:prstGeom prst="line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F1EAA83-38CB-4D5E-9280-664932666D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368" y="1045321"/>
              <a:ext cx="526363" cy="1561733"/>
            </a:xfrm>
            <a:prstGeom prst="line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556B4F1-29C6-427F-8562-5D0F0E3941B8}"/>
              </a:ext>
            </a:extLst>
          </p:cNvPr>
          <p:cNvSpPr txBox="1"/>
          <p:nvPr/>
        </p:nvSpPr>
        <p:spPr>
          <a:xfrm>
            <a:off x="6664945" y="2483692"/>
            <a:ext cx="44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6D2A16-5BA4-4F14-91B5-F99608143710}"/>
              </a:ext>
            </a:extLst>
          </p:cNvPr>
          <p:cNvSpPr txBox="1"/>
          <p:nvPr/>
        </p:nvSpPr>
        <p:spPr>
          <a:xfrm>
            <a:off x="9827918" y="1812938"/>
            <a:ext cx="89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US" sz="3600" baseline="-25000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B7F409-74EB-4DE0-B2EF-2673FAB9F146}"/>
              </a:ext>
            </a:extLst>
          </p:cNvPr>
          <p:cNvSpPr txBox="1"/>
          <p:nvPr/>
        </p:nvSpPr>
        <p:spPr>
          <a:xfrm>
            <a:off x="8260885" y="1351582"/>
            <a:ext cx="911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US" sz="3600" baseline="-25000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EAC4D9-EDB2-4C2F-AAAF-DBE164286A89}"/>
              </a:ext>
            </a:extLst>
          </p:cNvPr>
          <p:cNvSpPr txBox="1"/>
          <p:nvPr/>
        </p:nvSpPr>
        <p:spPr>
          <a:xfrm>
            <a:off x="6190986" y="1208697"/>
            <a:ext cx="782900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US" sz="3600" baseline="-25000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237BA8-1DA8-4208-9A1E-DC6B5553BB38}"/>
              </a:ext>
            </a:extLst>
          </p:cNvPr>
          <p:cNvSpPr txBox="1"/>
          <p:nvPr/>
        </p:nvSpPr>
        <p:spPr>
          <a:xfrm>
            <a:off x="10286340" y="2686259"/>
            <a:ext cx="95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US" sz="3600" baseline="-25000" dirty="0"/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E80C2E-450B-4E12-ADAB-23E08C68B74E}"/>
              </a:ext>
            </a:extLst>
          </p:cNvPr>
          <p:cNvSpPr txBox="1"/>
          <p:nvPr/>
        </p:nvSpPr>
        <p:spPr>
          <a:xfrm>
            <a:off x="7419053" y="944784"/>
            <a:ext cx="841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US" sz="3600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366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8" grpId="0"/>
      <p:bldP spid="18" grpId="1"/>
      <p:bldP spid="19" grpId="0"/>
      <p:bldP spid="19" grpId="1"/>
      <p:bldP spid="22" grpId="0"/>
      <p:bldP spid="22" grpId="1"/>
      <p:bldP spid="27" grpId="0"/>
      <p:bldP spid="27" grpId="1"/>
      <p:bldP spid="30" grpId="0"/>
      <p:bldP spid="30" grpId="1"/>
      <p:bldP spid="33" grpId="0"/>
      <p:bldP spid="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D04AE-7379-4D6C-9468-F794A461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>
            <a:normAutofit/>
          </a:bodyPr>
          <a:lstStyle/>
          <a:p>
            <a:r>
              <a:rPr lang="en-US" dirty="0"/>
              <a:t>Determining Out-Edges Carefully: </a:t>
            </a:r>
            <a:r>
              <a:rPr lang="en-US" dirty="0" err="1"/>
              <a:t>AddAndPrune</a:t>
            </a:r>
            <a:r>
              <a:rPr lang="en-US" dirty="0"/>
              <a:t>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4BDFB-2642-4B52-AE99-69DC40AEABAD}"/>
              </a:ext>
            </a:extLst>
          </p:cNvPr>
          <p:cNvSpPr/>
          <p:nvPr/>
        </p:nvSpPr>
        <p:spPr>
          <a:xfrm>
            <a:off x="647363" y="1861168"/>
            <a:ext cx="10875695" cy="4183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0C053-2796-418E-9C1B-E96CAF803E80}"/>
              </a:ext>
            </a:extLst>
          </p:cNvPr>
          <p:cNvSpPr/>
          <p:nvPr/>
        </p:nvSpPr>
        <p:spPr>
          <a:xfrm>
            <a:off x="647362" y="1228641"/>
            <a:ext cx="10875695" cy="632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+mj-lt"/>
              </a:rPr>
              <a:t>AddAndPrune</a:t>
            </a:r>
            <a:r>
              <a:rPr lang="en-US" sz="2800" dirty="0">
                <a:latin typeface="+mj-lt"/>
              </a:rPr>
              <a:t>(</a:t>
            </a:r>
            <a:r>
              <a:rPr lang="en-US" sz="2800" dirty="0" err="1">
                <a:latin typeface="+mj-lt"/>
              </a:rPr>
              <a:t>u,v</a:t>
            </a:r>
            <a:r>
              <a:rPr lang="en-US" sz="2800" dirty="0">
                <a:latin typeface="+mj-lt"/>
              </a:rPr>
              <a:t>) will update out-neighbors of v by trying to add (</a:t>
            </a:r>
            <a:r>
              <a:rPr lang="en-US" sz="2800" dirty="0" err="1">
                <a:latin typeface="+mj-lt"/>
              </a:rPr>
              <a:t>v,w</a:t>
            </a:r>
            <a:r>
              <a:rPr lang="en-US" sz="2800" dirty="0">
                <a:latin typeface="+mj-lt"/>
              </a:rPr>
              <a:t>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342AA4D-2C1C-4C3D-BF2B-F31A4571E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450" y="2070027"/>
            <a:ext cx="9597154" cy="441991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+mj-lt"/>
              </a:rPr>
              <a:t>let</a:t>
            </a:r>
            <a:r>
              <a:rPr lang="en-US" dirty="0">
                <a:latin typeface="+mj-lt"/>
              </a:rPr>
              <a:t> Candidate(u) be current out-neighbors, Result(u) = empty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add</a:t>
            </a:r>
            <a:r>
              <a:rPr lang="en-US" dirty="0"/>
              <a:t> v</a:t>
            </a:r>
            <a:r>
              <a:rPr lang="en-US" dirty="0">
                <a:latin typeface="+mj-lt"/>
              </a:rPr>
              <a:t> to Candidate(u)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sort</a:t>
            </a:r>
            <a:r>
              <a:rPr lang="en-US" dirty="0"/>
              <a:t> all w in Candidate(u) by increasing distance to u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+mj-lt"/>
              </a:rPr>
              <a:t>for</a:t>
            </a:r>
            <a:r>
              <a:rPr lang="en-US" dirty="0">
                <a:latin typeface="+mj-lt"/>
              </a:rPr>
              <a:t> each w in sorted order, do</a:t>
            </a:r>
          </a:p>
          <a:p>
            <a:pPr marL="742950" lvl="1" indent="-514350">
              <a:buFont typeface="+mj-lt"/>
              <a:buAutoNum type="arabicPeriod"/>
            </a:pPr>
            <a:r>
              <a:rPr lang="en-US" sz="2800" b="1" dirty="0"/>
              <a:t>if</a:t>
            </a:r>
            <a:r>
              <a:rPr lang="en-US" sz="2800" dirty="0"/>
              <a:t> there does not exist any r in Result(v) s.t ||r – w || &lt; </a:t>
            </a:r>
            <a:r>
              <a:rPr lang="el-GR" sz="2800" dirty="0"/>
              <a:t>α</a:t>
            </a:r>
            <a:r>
              <a:rPr lang="en-US" sz="2800" dirty="0"/>
              <a:t> || u – w ||</a:t>
            </a:r>
          </a:p>
          <a:p>
            <a:pPr marL="1200150" lvl="2" indent="-514350">
              <a:buFont typeface="+mj-lt"/>
              <a:buAutoNum type="alphaLcPeriod"/>
            </a:pPr>
            <a:r>
              <a:rPr lang="en-US" sz="2800" b="1" dirty="0"/>
              <a:t>add </a:t>
            </a:r>
            <a:r>
              <a:rPr lang="en-US" sz="2800" dirty="0"/>
              <a:t>w to Result(u)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until </a:t>
            </a:r>
            <a:r>
              <a:rPr lang="en-US" dirty="0"/>
              <a:t>|Result(u) &lt; R|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update graph </a:t>
            </a:r>
            <a:r>
              <a:rPr lang="en-US" dirty="0"/>
              <a:t>and set out-neighbors of u as Result(u)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02A5D2-0BFF-4FE2-9AB4-B447BBB47CFD}"/>
              </a:ext>
            </a:extLst>
          </p:cNvPr>
          <p:cNvSpPr/>
          <p:nvPr/>
        </p:nvSpPr>
        <p:spPr>
          <a:xfrm>
            <a:off x="5583504" y="975361"/>
            <a:ext cx="5284100" cy="28278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73F4A4-209F-463C-BA31-F0BE69194840}"/>
              </a:ext>
            </a:extLst>
          </p:cNvPr>
          <p:cNvGrpSpPr/>
          <p:nvPr/>
        </p:nvGrpSpPr>
        <p:grpSpPr>
          <a:xfrm>
            <a:off x="6664945" y="1812938"/>
            <a:ext cx="3608142" cy="1317085"/>
            <a:chOff x="6664945" y="1812938"/>
            <a:chExt cx="3608142" cy="131708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9E12C3-C90F-43BC-BDBF-4CB46E78DD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7529" y="2064079"/>
              <a:ext cx="2940390" cy="542974"/>
            </a:xfrm>
            <a:prstGeom prst="line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DDC7BC-0F24-4837-A9BF-81C43D4F3C3F}"/>
                </a:ext>
              </a:extLst>
            </p:cNvPr>
            <p:cNvSpPr txBox="1"/>
            <p:nvPr/>
          </p:nvSpPr>
          <p:spPr>
            <a:xfrm>
              <a:off x="6664945" y="2483692"/>
              <a:ext cx="445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D50D0A-B60C-4918-AF4F-AEDB2515F1A5}"/>
                </a:ext>
              </a:extLst>
            </p:cNvPr>
            <p:cNvSpPr txBox="1"/>
            <p:nvPr/>
          </p:nvSpPr>
          <p:spPr>
            <a:xfrm>
              <a:off x="9827919" y="1812938"/>
              <a:ext cx="445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w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62CFE2-04D9-40D4-8C23-7D8344F3105C}"/>
              </a:ext>
            </a:extLst>
          </p:cNvPr>
          <p:cNvGrpSpPr/>
          <p:nvPr/>
        </p:nvGrpSpPr>
        <p:grpSpPr>
          <a:xfrm>
            <a:off x="6887529" y="1398864"/>
            <a:ext cx="1654092" cy="1208189"/>
            <a:chOff x="6887529" y="1398864"/>
            <a:chExt cx="1654092" cy="120818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934A97E-7F84-48E8-A965-3178D544E205}"/>
                </a:ext>
              </a:extLst>
            </p:cNvPr>
            <p:cNvCxnSpPr/>
            <p:nvPr/>
          </p:nvCxnSpPr>
          <p:spPr>
            <a:xfrm flipV="1">
              <a:off x="6887529" y="1911678"/>
              <a:ext cx="1472750" cy="695375"/>
            </a:xfrm>
            <a:prstGeom prst="line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474A58-AE5F-4E2E-B5E4-7E3F817E311D}"/>
                </a:ext>
              </a:extLst>
            </p:cNvPr>
            <p:cNvSpPr txBox="1"/>
            <p:nvPr/>
          </p:nvSpPr>
          <p:spPr>
            <a:xfrm>
              <a:off x="8248853" y="1398864"/>
              <a:ext cx="2927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r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445D9D-0559-4956-82A9-22E041EF5EF8}"/>
              </a:ext>
            </a:extLst>
          </p:cNvPr>
          <p:cNvCxnSpPr>
            <a:cxnSpLocks/>
          </p:cNvCxnSpPr>
          <p:nvPr/>
        </p:nvCxnSpPr>
        <p:spPr>
          <a:xfrm>
            <a:off x="8357724" y="1916295"/>
            <a:ext cx="1470195" cy="128900"/>
          </a:xfrm>
          <a:prstGeom prst="line">
            <a:avLst/>
          </a:prstGeom>
          <a:ln w="50800"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Close">
            <a:extLst>
              <a:ext uri="{FF2B5EF4-FFF2-40B4-BE49-F238E27FC236}">
                <a16:creationId xmlns:a16="http://schemas.microsoft.com/office/drawing/2014/main" id="{244F87E0-901A-43B0-8044-1193B6C70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4686" y="2111236"/>
            <a:ext cx="448660" cy="44866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DF3A9C2-4968-4949-95D1-6E04A9F5BC27}"/>
              </a:ext>
            </a:extLst>
          </p:cNvPr>
          <p:cNvGrpSpPr/>
          <p:nvPr/>
        </p:nvGrpSpPr>
        <p:grpSpPr>
          <a:xfrm>
            <a:off x="997776" y="3693696"/>
            <a:ext cx="614995" cy="1624263"/>
            <a:chOff x="954860" y="1577947"/>
            <a:chExt cx="614995" cy="3350103"/>
          </a:xfrm>
        </p:grpSpPr>
        <p:sp>
          <p:nvSpPr>
            <p:cNvPr id="31" name="Arrow: Bent 30">
              <a:extLst>
                <a:ext uri="{FF2B5EF4-FFF2-40B4-BE49-F238E27FC236}">
                  <a16:creationId xmlns:a16="http://schemas.microsoft.com/office/drawing/2014/main" id="{669A93F1-04E8-4E74-AE19-EB8ECC3389B3}"/>
                </a:ext>
              </a:extLst>
            </p:cNvPr>
            <p:cNvSpPr/>
            <p:nvPr/>
          </p:nvSpPr>
          <p:spPr>
            <a:xfrm>
              <a:off x="954860" y="1577947"/>
              <a:ext cx="614995" cy="3350103"/>
            </a:xfrm>
            <a:prstGeom prst="ben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BDCA9DF-62FD-47D9-AEBB-ED5023ADA044}"/>
                </a:ext>
              </a:extLst>
            </p:cNvPr>
            <p:cNvSpPr/>
            <p:nvPr/>
          </p:nvSpPr>
          <p:spPr>
            <a:xfrm>
              <a:off x="1011504" y="4790485"/>
              <a:ext cx="542167" cy="1375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341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3F4C32-EC1D-49B2-8227-5A91B3079491}"/>
              </a:ext>
            </a:extLst>
          </p:cNvPr>
          <p:cNvSpPr/>
          <p:nvPr/>
        </p:nvSpPr>
        <p:spPr>
          <a:xfrm>
            <a:off x="647363" y="1861168"/>
            <a:ext cx="10875695" cy="4183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59003-5653-498C-8D45-652C0E1E2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450" y="2070027"/>
            <a:ext cx="9597154" cy="441991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initialize</a:t>
            </a:r>
            <a:r>
              <a:rPr lang="en-US" dirty="0">
                <a:latin typeface="+mj-lt"/>
              </a:rPr>
              <a:t> G to be a random graph of degree 32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pick</a:t>
            </a:r>
            <a:r>
              <a:rPr lang="en-US" dirty="0">
                <a:latin typeface="+mj-lt"/>
              </a:rPr>
              <a:t> a base point </a:t>
            </a:r>
            <a:r>
              <a:rPr lang="en-US" b="1" i="1" dirty="0">
                <a:latin typeface="+mj-lt"/>
              </a:rPr>
              <a:t>v</a:t>
            </a:r>
            <a:r>
              <a:rPr lang="en-US" dirty="0">
                <a:latin typeface="+mj-lt"/>
              </a:rPr>
              <a:t>  in a random order</a:t>
            </a:r>
          </a:p>
          <a:p>
            <a:pPr marL="742950" lvl="1" indent="-514350">
              <a:buFont typeface="+mj-lt"/>
              <a:buAutoNum type="alphaUcPeriod"/>
            </a:pPr>
            <a:r>
              <a:rPr lang="en-US" sz="2800" b="1" dirty="0"/>
              <a:t>run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GreedySearch</a:t>
            </a:r>
            <a:r>
              <a:rPr lang="en-US" sz="2800" dirty="0">
                <a:latin typeface="+mj-lt"/>
              </a:rPr>
              <a:t>(</a:t>
            </a:r>
            <a:r>
              <a:rPr lang="en-US" sz="2800" b="1" i="1" dirty="0">
                <a:latin typeface="+mj-lt"/>
              </a:rPr>
              <a:t>v</a:t>
            </a:r>
            <a:r>
              <a:rPr lang="en-US" sz="2800" dirty="0">
                <a:latin typeface="+mj-lt"/>
              </a:rPr>
              <a:t>) from some fixed root node </a:t>
            </a:r>
            <a:r>
              <a:rPr lang="en-US" sz="2800" b="1" i="1" dirty="0">
                <a:latin typeface="+mj-lt"/>
              </a:rPr>
              <a:t>r</a:t>
            </a:r>
            <a:r>
              <a:rPr lang="en-US" sz="2800" dirty="0">
                <a:latin typeface="+mj-lt"/>
              </a:rPr>
              <a:t>, and let Visited(v) denote the set of vertices visited in the Search algorithm</a:t>
            </a:r>
            <a:endParaRPr lang="en-US" sz="2800" b="1" i="1" dirty="0">
              <a:latin typeface="+mj-lt"/>
            </a:endParaRPr>
          </a:p>
          <a:p>
            <a:pPr marL="742950" lvl="1" indent="-514350">
              <a:buFont typeface="+mj-lt"/>
              <a:buAutoNum type="alphaUcPeriod"/>
            </a:pPr>
            <a:r>
              <a:rPr lang="en-US" sz="2800" b="1" dirty="0"/>
              <a:t>for</a:t>
            </a:r>
            <a:r>
              <a:rPr lang="en-US" sz="2800" dirty="0"/>
              <a:t> all w in Visited(v)</a:t>
            </a:r>
            <a:endParaRPr lang="en-US" sz="2800" b="1" i="1" dirty="0"/>
          </a:p>
          <a:p>
            <a:pPr marL="1200150" lvl="2" indent="-514350">
              <a:buFont typeface="+mj-lt"/>
              <a:buAutoNum type="alphaLcParenR"/>
            </a:pPr>
            <a:r>
              <a:rPr lang="en-US" sz="2800" b="1" dirty="0"/>
              <a:t>run</a:t>
            </a:r>
            <a:r>
              <a:rPr lang="en-US" sz="2800" dirty="0"/>
              <a:t> </a:t>
            </a:r>
            <a:r>
              <a:rPr lang="en-US" sz="2800" dirty="0" err="1"/>
              <a:t>AddAndPrune</a:t>
            </a:r>
            <a:r>
              <a:rPr lang="en-US" sz="2800" dirty="0"/>
              <a:t>(v, w)</a:t>
            </a:r>
          </a:p>
          <a:p>
            <a:pPr marL="1200150" lvl="2" indent="-514350">
              <a:buFont typeface="+mj-lt"/>
              <a:buAutoNum type="alphaLcParenR"/>
            </a:pPr>
            <a:r>
              <a:rPr lang="en-US" sz="2800" b="1" dirty="0"/>
              <a:t>run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AddAndPrune</a:t>
            </a:r>
            <a:r>
              <a:rPr lang="en-US" sz="2800" dirty="0">
                <a:latin typeface="+mj-lt"/>
              </a:rPr>
              <a:t>(</a:t>
            </a:r>
            <a:r>
              <a:rPr lang="en-US" sz="2800" dirty="0" err="1">
                <a:latin typeface="+mj-lt"/>
              </a:rPr>
              <a:t>w,v</a:t>
            </a:r>
            <a:r>
              <a:rPr lang="en-US" sz="2800" dirty="0">
                <a:latin typeface="+mj-lt"/>
              </a:rPr>
              <a:t>)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repeat</a:t>
            </a:r>
            <a:r>
              <a:rPr lang="en-US" dirty="0">
                <a:latin typeface="+mj-lt"/>
              </a:rPr>
              <a:t> (until we make 2 passes on all points)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39E25C-4552-4EDD-ABD3-A4C854B7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>
            <a:normAutofit/>
          </a:bodyPr>
          <a:lstStyle/>
          <a:p>
            <a:r>
              <a:rPr lang="en-US" dirty="0"/>
              <a:t>Vamana : Algorithm Overview</a:t>
            </a:r>
            <a:endParaRPr lang="en-US" sz="5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823F7-EFCD-4133-9B72-70C214AFECB5}"/>
              </a:ext>
            </a:extLst>
          </p:cNvPr>
          <p:cNvGrpSpPr/>
          <p:nvPr/>
        </p:nvGrpSpPr>
        <p:grpSpPr>
          <a:xfrm>
            <a:off x="817296" y="2646096"/>
            <a:ext cx="614995" cy="2929314"/>
            <a:chOff x="954860" y="1577947"/>
            <a:chExt cx="614995" cy="3350103"/>
          </a:xfrm>
        </p:grpSpPr>
        <p:sp>
          <p:nvSpPr>
            <p:cNvPr id="5" name="Arrow: Bent 4">
              <a:extLst>
                <a:ext uri="{FF2B5EF4-FFF2-40B4-BE49-F238E27FC236}">
                  <a16:creationId xmlns:a16="http://schemas.microsoft.com/office/drawing/2014/main" id="{9E31849A-E9D5-4890-89DC-2E489D2DA3D5}"/>
                </a:ext>
              </a:extLst>
            </p:cNvPr>
            <p:cNvSpPr/>
            <p:nvPr/>
          </p:nvSpPr>
          <p:spPr>
            <a:xfrm>
              <a:off x="954860" y="1577947"/>
              <a:ext cx="614995" cy="3350103"/>
            </a:xfrm>
            <a:prstGeom prst="ben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30D2DE-3D3E-4585-A823-7C5498454BC7}"/>
                </a:ext>
              </a:extLst>
            </p:cNvPr>
            <p:cNvSpPr/>
            <p:nvPr/>
          </p:nvSpPr>
          <p:spPr>
            <a:xfrm>
              <a:off x="1011504" y="4790485"/>
              <a:ext cx="542167" cy="1375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06D1D0B-8A73-4B9B-9B4E-8A5E81ACB1AC}"/>
              </a:ext>
            </a:extLst>
          </p:cNvPr>
          <p:cNvSpPr/>
          <p:nvPr/>
        </p:nvSpPr>
        <p:spPr>
          <a:xfrm>
            <a:off x="647362" y="1228641"/>
            <a:ext cx="10875695" cy="632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Vamana</a:t>
            </a:r>
            <a:r>
              <a:rPr lang="en-US" sz="2800" dirty="0">
                <a:latin typeface="+mj-lt"/>
              </a:rPr>
              <a:t>(R) will output a navigable graph of maximum out-degree R</a:t>
            </a:r>
          </a:p>
        </p:txBody>
      </p:sp>
    </p:spTree>
    <p:extLst>
      <p:ext uri="{BB962C8B-B14F-4D97-AF65-F5344CB8AC3E}">
        <p14:creationId xmlns:p14="http://schemas.microsoft.com/office/powerpoint/2010/main" val="14448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653F922-2D44-4CCA-AF89-A5ABDF5F6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F332A1-D9DC-4422-8C0E-4A31391DB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80ACD56-C9E8-4528-AD45-B16477D48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C2BEE05-964D-48E6-86FD-5FC2D0958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3" name="Picture 52" descr="A close up of a map&#10;&#10;Description automatically generated">
            <a:extLst>
              <a:ext uri="{FF2B5EF4-FFF2-40B4-BE49-F238E27FC236}">
                <a16:creationId xmlns:a16="http://schemas.microsoft.com/office/drawing/2014/main" id="{0CC5F1D3-A700-4626-87B2-7A45CFFDF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5" name="Picture 54" descr="A close up of a map&#10;&#10;Description automatically generated">
            <a:extLst>
              <a:ext uri="{FF2B5EF4-FFF2-40B4-BE49-F238E27FC236}">
                <a16:creationId xmlns:a16="http://schemas.microsoft.com/office/drawing/2014/main" id="{6E68210D-0A0D-49DD-B987-40B2B488CB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7" name="Picture 56" descr="A close up of a map&#10;&#10;Description automatically generated">
            <a:extLst>
              <a:ext uri="{FF2B5EF4-FFF2-40B4-BE49-F238E27FC236}">
                <a16:creationId xmlns:a16="http://schemas.microsoft.com/office/drawing/2014/main" id="{D8809976-F3AE-423A-B5C9-C7B78A1797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9" name="Picture 58" descr="A close up of a map&#10;&#10;Description automatically generated">
            <a:extLst>
              <a:ext uri="{FF2B5EF4-FFF2-40B4-BE49-F238E27FC236}">
                <a16:creationId xmlns:a16="http://schemas.microsoft.com/office/drawing/2014/main" id="{A7CC10D8-53FD-463B-9038-78B4BB091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ABADCBEE-67DD-45BD-BB67-F986DCCEE8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3" name="Picture 62" descr="A close up of a logo&#10;&#10;Description automatically generated">
            <a:extLst>
              <a:ext uri="{FF2B5EF4-FFF2-40B4-BE49-F238E27FC236}">
                <a16:creationId xmlns:a16="http://schemas.microsoft.com/office/drawing/2014/main" id="{F5C46337-320B-472C-BE38-EDA951D57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5" name="Picture 64" descr="A close up of a map&#10;&#10;Description automatically generated">
            <a:extLst>
              <a:ext uri="{FF2B5EF4-FFF2-40B4-BE49-F238E27FC236}">
                <a16:creationId xmlns:a16="http://schemas.microsoft.com/office/drawing/2014/main" id="{E8982678-8F1A-4ED7-8C85-3DF8884679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7" name="Picture 66" descr="A close up of a map&#10;&#10;Description automatically generated">
            <a:extLst>
              <a:ext uri="{FF2B5EF4-FFF2-40B4-BE49-F238E27FC236}">
                <a16:creationId xmlns:a16="http://schemas.microsoft.com/office/drawing/2014/main" id="{C89EB558-43BE-401C-8B8D-1591840DA9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69" name="Picture 68" descr="A close up of a map&#10;&#10;Description automatically generated">
            <a:extLst>
              <a:ext uri="{FF2B5EF4-FFF2-40B4-BE49-F238E27FC236}">
                <a16:creationId xmlns:a16="http://schemas.microsoft.com/office/drawing/2014/main" id="{2AF1C310-A03C-47B4-8A84-56D38CD1AA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71" name="Picture 70" descr="A close up of a map&#10;&#10;Description automatically generated">
            <a:extLst>
              <a:ext uri="{FF2B5EF4-FFF2-40B4-BE49-F238E27FC236}">
                <a16:creationId xmlns:a16="http://schemas.microsoft.com/office/drawing/2014/main" id="{607C17C4-5A04-48C3-919C-9771A099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73" name="Picture 72" descr="A close up of a map&#10;&#10;Description automatically generated">
            <a:extLst>
              <a:ext uri="{FF2B5EF4-FFF2-40B4-BE49-F238E27FC236}">
                <a16:creationId xmlns:a16="http://schemas.microsoft.com/office/drawing/2014/main" id="{3E0D773E-870F-4CF9-B5CC-7F7481E97E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75" name="Picture 74" descr="A close up of a map&#10;&#10;Description automatically generated">
            <a:extLst>
              <a:ext uri="{FF2B5EF4-FFF2-40B4-BE49-F238E27FC236}">
                <a16:creationId xmlns:a16="http://schemas.microsoft.com/office/drawing/2014/main" id="{530379BE-DC37-4B44-874E-24A0FFAE0B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08" y="0"/>
            <a:ext cx="6858000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698D05B-60A0-4CCC-8F15-60DE868C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>
            <a:normAutofit/>
          </a:bodyPr>
          <a:lstStyle/>
          <a:p>
            <a:r>
              <a:rPr lang="en-US" dirty="0"/>
              <a:t>Illustration: Vamana in Action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9852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42A23-43A3-4670-AC35-EC6139FC7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4800" dirty="0"/>
              <a:t>How good is Vamana? </a:t>
            </a:r>
          </a:p>
          <a:p>
            <a:pPr marL="0" indent="0" algn="ctr">
              <a:buNone/>
            </a:pPr>
            <a:r>
              <a:rPr lang="en-US" sz="3600" dirty="0"/>
              <a:t>(a comparison with current-best algorithms HNSW and NSG)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65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B70D3-089E-4A48-BA7C-F841A1CEA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Vamana with In-memory Indices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D7744-EFF0-45FA-B3A4-83C358D3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53" y="1042503"/>
            <a:ext cx="11332808" cy="28238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86BDE9-46F0-4751-9EE9-094A54D1C7A9}"/>
              </a:ext>
            </a:extLst>
          </p:cNvPr>
          <p:cNvSpPr txBox="1"/>
          <p:nvPr/>
        </p:nvSpPr>
        <p:spPr>
          <a:xfrm>
            <a:off x="1221898" y="3886306"/>
            <a:ext cx="2407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1M points</a:t>
            </a:r>
          </a:p>
          <a:p>
            <a:r>
              <a:rPr lang="en-US" sz="2400" dirty="0">
                <a:latin typeface="+mj-lt"/>
              </a:rPr>
              <a:t>128 dimensions</a:t>
            </a:r>
          </a:p>
          <a:p>
            <a:r>
              <a:rPr lang="en-US" sz="2400" dirty="0">
                <a:latin typeface="+mj-lt"/>
              </a:rPr>
              <a:t>Image descriptors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A41FF-74DA-4A86-B4B7-7F569D82BA04}"/>
              </a:ext>
            </a:extLst>
          </p:cNvPr>
          <p:cNvSpPr txBox="1"/>
          <p:nvPr/>
        </p:nvSpPr>
        <p:spPr>
          <a:xfrm>
            <a:off x="4983346" y="3886305"/>
            <a:ext cx="2407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1M points</a:t>
            </a:r>
          </a:p>
          <a:p>
            <a:r>
              <a:rPr lang="en-US" sz="2400" dirty="0">
                <a:latin typeface="+mj-lt"/>
              </a:rPr>
              <a:t>960 dimensions</a:t>
            </a:r>
          </a:p>
          <a:p>
            <a:r>
              <a:rPr lang="en-US" sz="2400" dirty="0">
                <a:latin typeface="+mj-lt"/>
              </a:rPr>
              <a:t>Image descriptors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23C80D-41BF-473A-A604-592B9529165C}"/>
              </a:ext>
            </a:extLst>
          </p:cNvPr>
          <p:cNvSpPr txBox="1"/>
          <p:nvPr/>
        </p:nvSpPr>
        <p:spPr>
          <a:xfrm>
            <a:off x="8563033" y="3886304"/>
            <a:ext cx="19736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1M points</a:t>
            </a:r>
          </a:p>
          <a:p>
            <a:r>
              <a:rPr lang="en-US" sz="2400" dirty="0">
                <a:latin typeface="+mj-lt"/>
              </a:rPr>
              <a:t>96 dimensions</a:t>
            </a:r>
          </a:p>
          <a:p>
            <a:r>
              <a:rPr lang="en-US" sz="2400" dirty="0">
                <a:latin typeface="+mj-lt"/>
              </a:rPr>
              <a:t>DNN encoding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B7A329-882E-4465-95BC-0D290EA36CF7}"/>
              </a:ext>
            </a:extLst>
          </p:cNvPr>
          <p:cNvSpPr/>
          <p:nvPr/>
        </p:nvSpPr>
        <p:spPr>
          <a:xfrm>
            <a:off x="4070294" y="1045784"/>
            <a:ext cx="7594167" cy="5138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BB6B05-5876-4DFA-83EB-9229E2CFBD18}"/>
              </a:ext>
            </a:extLst>
          </p:cNvPr>
          <p:cNvSpPr/>
          <p:nvPr/>
        </p:nvSpPr>
        <p:spPr>
          <a:xfrm>
            <a:off x="7744078" y="728964"/>
            <a:ext cx="4072783" cy="5138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527DA-08D5-4FB4-8454-80D285DA8866}"/>
              </a:ext>
            </a:extLst>
          </p:cNvPr>
          <p:cNvSpPr txBox="1"/>
          <p:nvPr/>
        </p:nvSpPr>
        <p:spPr>
          <a:xfrm>
            <a:off x="1324478" y="5707172"/>
            <a:ext cx="94085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For a fixed budget on indexing time</a:t>
            </a:r>
          </a:p>
          <a:p>
            <a:pPr algn="ctr"/>
            <a:r>
              <a:rPr lang="en-US" sz="2800" dirty="0">
                <a:latin typeface="+mj-lt"/>
              </a:rPr>
              <a:t>HNSW has largest index size, Vamana and NSG are much smaller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A3125B-C0C2-4EC4-B555-C92DCA2740DD}"/>
              </a:ext>
            </a:extLst>
          </p:cNvPr>
          <p:cNvCxnSpPr/>
          <p:nvPr/>
        </p:nvCxnSpPr>
        <p:spPr>
          <a:xfrm>
            <a:off x="240632" y="5688272"/>
            <a:ext cx="115762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36350-AE37-4641-A873-508F17C07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759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DiskANN</a:t>
            </a:r>
            <a:r>
              <a:rPr lang="en-US" b="1" dirty="0"/>
              <a:t> and Vamana</a:t>
            </a:r>
            <a:r>
              <a:rPr lang="en-US" dirty="0"/>
              <a:t>: a simple, intuitive graph algorithm </a:t>
            </a:r>
            <a:r>
              <a:rPr lang="en-US" dirty="0" err="1"/>
              <a:t>algorithm</a:t>
            </a:r>
            <a:r>
              <a:rPr lang="en-US" dirty="0"/>
              <a:t> that can build and serve a </a:t>
            </a:r>
            <a:r>
              <a:rPr lang="en-US" dirty="0" err="1"/>
              <a:t>DiskANN</a:t>
            </a:r>
            <a:r>
              <a:rPr lang="en-US" dirty="0"/>
              <a:t> index of </a:t>
            </a:r>
            <a:r>
              <a:rPr lang="en-US" b="1" dirty="0"/>
              <a:t>1B points</a:t>
            </a:r>
            <a:r>
              <a:rPr lang="en-US" dirty="0"/>
              <a:t> in 100s of dimensions on machine with </a:t>
            </a:r>
            <a:r>
              <a:rPr lang="en-US" b="1" dirty="0"/>
              <a:t>64GB RAM</a:t>
            </a:r>
            <a:r>
              <a:rPr lang="en-US" dirty="0"/>
              <a:t>, and get ~</a:t>
            </a:r>
            <a:r>
              <a:rPr lang="en-US" b="1" dirty="0"/>
              <a:t>95 recall-10@10</a:t>
            </a:r>
            <a:r>
              <a:rPr lang="en-US" dirty="0"/>
              <a:t> with &lt;</a:t>
            </a:r>
            <a:r>
              <a:rPr lang="en-US" b="1" dirty="0"/>
              <a:t>5ms latency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u="sng" dirty="0"/>
              <a:t>FASTER IN-MEMORY SEARCH</a:t>
            </a:r>
            <a:r>
              <a:rPr lang="en-US" dirty="0"/>
              <a:t>: Out-performs best-in-class algorithms such as NSG and HNSW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FASTER INDEXING</a:t>
            </a:r>
            <a:r>
              <a:rPr lang="en-US" dirty="0"/>
              <a:t>: Indexes 2-3x faster than NSG with 3-4x fewer resources (no GPUs, etc.)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MORE SCALABLE</a:t>
            </a:r>
            <a:r>
              <a:rPr lang="en-US" dirty="0"/>
              <a:t>: Enables a divide-and-conquer strategy to build indices over billion points, Enables storing index on SSD to search with low latency and high recall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691B99-4090-4FDC-AAB7-A73B868AB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/>
          <a:lstStyle/>
          <a:p>
            <a:r>
              <a:rPr lang="en-US" dirty="0"/>
              <a:t>Our Results</a:t>
            </a: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E7E204CE-64B6-4FCD-ABC5-DDC05D608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3399" y="2430276"/>
            <a:ext cx="1104233" cy="1104233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871AE9C9-2BCD-4DC1-9D61-D1AFA44CD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3399" y="3534509"/>
            <a:ext cx="1104232" cy="1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6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DC9E6-62D5-40BF-9D7C-043DF66A1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Indexing billion points with Rand-NSG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E09BD-64EB-4EC9-8B81-0C1564DAC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8081"/>
            <a:ext cx="12192000" cy="327258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+mj-lt"/>
                <a:sym typeface="Wingdings" panose="05000000000000000000" pitchFamily="2" charset="2"/>
              </a:rPr>
              <a:t>If not, and you just have a 64GB RAM machine, you can still build a single index!</a:t>
            </a:r>
          </a:p>
          <a:p>
            <a:pPr marL="0" indent="0">
              <a:buNone/>
            </a:pPr>
            <a:endParaRPr lang="en-US" sz="3600" b="1" dirty="0">
              <a:latin typeface="+mj-lt"/>
              <a:sym typeface="Wingdings" panose="05000000000000000000" pitchFamily="2" charset="2"/>
            </a:endParaRPr>
          </a:p>
          <a:p>
            <a:r>
              <a:rPr lang="en-US" sz="3200" b="1" dirty="0">
                <a:latin typeface="+mj-lt"/>
                <a:sym typeface="Wingdings" panose="05000000000000000000" pitchFamily="2" charset="2"/>
              </a:rPr>
              <a:t>Idea:</a:t>
            </a:r>
            <a:r>
              <a:rPr lang="en-US" sz="3200" dirty="0">
                <a:latin typeface="+mj-lt"/>
                <a:sym typeface="Wingdings" panose="05000000000000000000" pitchFamily="2" charset="2"/>
              </a:rPr>
              <a:t> partition </a:t>
            </a:r>
            <a:r>
              <a:rPr lang="en-US" sz="3200" dirty="0">
                <a:sym typeface="Wingdings" panose="05000000000000000000" pitchFamily="2" charset="2"/>
              </a:rPr>
              <a:t>data</a:t>
            </a:r>
            <a:r>
              <a:rPr lang="en-US" sz="3200" dirty="0">
                <a:latin typeface="+mj-lt"/>
                <a:sym typeface="Wingdings" panose="05000000000000000000" pitchFamily="2" charset="2"/>
              </a:rPr>
              <a:t> using k-means with k=40</a:t>
            </a:r>
          </a:p>
          <a:p>
            <a:r>
              <a:rPr lang="en-US" sz="3200" dirty="0">
                <a:latin typeface="+mj-lt"/>
                <a:sym typeface="Wingdings" panose="05000000000000000000" pitchFamily="2" charset="2"/>
              </a:rPr>
              <a:t>Send </a:t>
            </a:r>
            <a:r>
              <a:rPr lang="en-US" sz="3200" b="1" i="1" dirty="0">
                <a:latin typeface="+mj-lt"/>
                <a:sym typeface="Wingdings" panose="05000000000000000000" pitchFamily="2" charset="2"/>
              </a:rPr>
              <a:t>each base point to 2 nearest clusters</a:t>
            </a:r>
            <a:r>
              <a:rPr lang="en-US" sz="3200" dirty="0">
                <a:latin typeface="+mj-lt"/>
                <a:sym typeface="Wingdings" panose="05000000000000000000" pitchFamily="2" charset="2"/>
              </a:rPr>
              <a:t> (so we get overlapping clusters)</a:t>
            </a:r>
          </a:p>
          <a:p>
            <a:r>
              <a:rPr lang="en-US" sz="3200" b="1" i="1" dirty="0">
                <a:latin typeface="+mj-lt"/>
                <a:sym typeface="Wingdings" panose="05000000000000000000" pitchFamily="2" charset="2"/>
              </a:rPr>
              <a:t>Build index for each cluster</a:t>
            </a:r>
            <a:r>
              <a:rPr lang="en-US" sz="3200" dirty="0">
                <a:latin typeface="+mj-lt"/>
                <a:sym typeface="Wingdings" panose="05000000000000000000" pitchFamily="2" charset="2"/>
              </a:rPr>
              <a:t>, and </a:t>
            </a:r>
            <a:r>
              <a:rPr lang="en-US" sz="3200" b="1" i="1" dirty="0">
                <a:latin typeface="+mj-lt"/>
                <a:sym typeface="Wingdings" panose="05000000000000000000" pitchFamily="2" charset="2"/>
              </a:rPr>
              <a:t>merge </a:t>
            </a:r>
            <a:r>
              <a:rPr lang="en-US" sz="3200" dirty="0">
                <a:latin typeface="+mj-lt"/>
                <a:sym typeface="Wingdings" panose="05000000000000000000" pitchFamily="2" charset="2"/>
              </a:rPr>
              <a:t>all of them to get good connectivity across overlapping regions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B0677-D7FA-458E-8402-7B81BBD083CC}"/>
              </a:ext>
            </a:extLst>
          </p:cNvPr>
          <p:cNvSpPr txBox="1"/>
          <p:nvPr/>
        </p:nvSpPr>
        <p:spPr>
          <a:xfrm>
            <a:off x="0" y="2665766"/>
            <a:ext cx="121920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548640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If you have a large RAM (1-2 TB) machine with 16 cores, </a:t>
            </a:r>
          </a:p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you can just index 1B points on it in 2-3 days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EF711-8FF3-47DB-95D2-AB8563857BB2}"/>
              </a:ext>
            </a:extLst>
          </p:cNvPr>
          <p:cNvSpPr txBox="1"/>
          <p:nvPr/>
        </p:nvSpPr>
        <p:spPr>
          <a:xfrm>
            <a:off x="0" y="2289973"/>
            <a:ext cx="12192000" cy="2554545"/>
          </a:xfrm>
          <a:prstGeom prst="rect">
            <a:avLst/>
          </a:prstGeom>
          <a:solidFill>
            <a:srgbClr val="FFC5C5"/>
          </a:solidFill>
        </p:spPr>
        <p:txBody>
          <a:bodyPr wrap="square" lIns="548640" rtlCol="0">
            <a:spAutoFit/>
          </a:bodyPr>
          <a:lstStyle/>
          <a:p>
            <a:r>
              <a:rPr lang="en-US" sz="32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Maybe divide data into 20 shards using k-means and build index for each shard?</a:t>
            </a:r>
          </a:p>
          <a:p>
            <a:endParaRPr 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32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At query time, if you route query to only nearest shard, we incur 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loss of accuracy</a:t>
            </a:r>
          </a:p>
          <a:p>
            <a:r>
              <a:rPr lang="en-US" sz="32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If you send it to multiple shards (say 2 or 3), </a:t>
            </a:r>
            <a:r>
              <a:rPr lang="en-US" sz="32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QPS drops by factor 2 or 3</a:t>
            </a:r>
          </a:p>
          <a:p>
            <a:endParaRPr lang="en-US" sz="3200" b="1" spc="-1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75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animBg="1"/>
      <p:bldP spid="5" grpId="0" uiExpand="1" build="allAtOnce" animBg="1"/>
      <p:bldP spid="5" grpId="1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E923C-ABE2-4227-9112-BD1C4794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/>
          <a:lstStyle/>
          <a:p>
            <a:r>
              <a:rPr lang="en-US" dirty="0"/>
              <a:t>Merged- Vamana Illustration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8DACF58-49B4-4510-B817-782220E83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6" y="4066395"/>
            <a:ext cx="3981672" cy="23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0971AF7-8847-436A-9894-70BAD100F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963">
            <a:off x="1612224" y="3684795"/>
            <a:ext cx="3833598" cy="23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ee the source image">
            <a:extLst>
              <a:ext uri="{FF2B5EF4-FFF2-40B4-BE49-F238E27FC236}">
                <a16:creationId xmlns:a16="http://schemas.microsoft.com/office/drawing/2014/main" id="{061F8C06-21A9-4421-8E91-2CF45DBB3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8125">
            <a:off x="391993" y="2309197"/>
            <a:ext cx="3842818" cy="21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A7425-4B01-4880-A08D-4EE80B51BBD2}"/>
              </a:ext>
            </a:extLst>
          </p:cNvPr>
          <p:cNvSpPr txBox="1"/>
          <p:nvPr/>
        </p:nvSpPr>
        <p:spPr>
          <a:xfrm>
            <a:off x="5010607" y="1307908"/>
            <a:ext cx="68743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Sending each base point to 2 clusters provides the necessary overlap </a:t>
            </a:r>
          </a:p>
          <a:p>
            <a:endParaRPr lang="en-US" sz="3200" spc="-1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32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Cleanly avoids “boundary effects” which arise due to k-means partitioning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344AB8-C797-4EB2-A498-8575EB17700C}"/>
              </a:ext>
            </a:extLst>
          </p:cNvPr>
          <p:cNvSpPr/>
          <p:nvPr/>
        </p:nvSpPr>
        <p:spPr>
          <a:xfrm>
            <a:off x="3516991" y="5125452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DC777E-1FDD-4656-B12E-27FB329EBA9E}"/>
              </a:ext>
            </a:extLst>
          </p:cNvPr>
          <p:cNvSpPr/>
          <p:nvPr/>
        </p:nvSpPr>
        <p:spPr>
          <a:xfrm>
            <a:off x="2923526" y="5148257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B99496-B8D7-4EAE-8B38-B7AC6B6178BD}"/>
              </a:ext>
            </a:extLst>
          </p:cNvPr>
          <p:cNvSpPr/>
          <p:nvPr/>
        </p:nvSpPr>
        <p:spPr>
          <a:xfrm>
            <a:off x="4210838" y="4677540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8842B60-EC23-408B-8CD4-A3698CEEC31C}"/>
              </a:ext>
            </a:extLst>
          </p:cNvPr>
          <p:cNvSpPr/>
          <p:nvPr/>
        </p:nvSpPr>
        <p:spPr>
          <a:xfrm>
            <a:off x="4747204" y="4676421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325482-DA9C-44B1-9339-9B93964391B9}"/>
              </a:ext>
            </a:extLst>
          </p:cNvPr>
          <p:cNvSpPr/>
          <p:nvPr/>
        </p:nvSpPr>
        <p:spPr>
          <a:xfrm>
            <a:off x="3219971" y="5897850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12D4A28-7E35-4426-84B0-952F2E8CC42A}"/>
              </a:ext>
            </a:extLst>
          </p:cNvPr>
          <p:cNvSpPr/>
          <p:nvPr/>
        </p:nvSpPr>
        <p:spPr>
          <a:xfrm>
            <a:off x="2188955" y="5520358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4318BA-BBDF-4C8F-8B42-1C61915F0C15}"/>
              </a:ext>
            </a:extLst>
          </p:cNvPr>
          <p:cNvSpPr/>
          <p:nvPr/>
        </p:nvSpPr>
        <p:spPr>
          <a:xfrm>
            <a:off x="3175804" y="4755745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202477-E9CA-4D18-B584-D57B7254594A}"/>
              </a:ext>
            </a:extLst>
          </p:cNvPr>
          <p:cNvSpPr/>
          <p:nvPr/>
        </p:nvSpPr>
        <p:spPr>
          <a:xfrm>
            <a:off x="3516990" y="4391386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4F542EA-F4A5-4506-9349-0D045727B727}"/>
              </a:ext>
            </a:extLst>
          </p:cNvPr>
          <p:cNvSpPr/>
          <p:nvPr/>
        </p:nvSpPr>
        <p:spPr>
          <a:xfrm>
            <a:off x="2787832" y="4457616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934D25-17E7-4DA0-AAB5-62DD71DBD22A}"/>
              </a:ext>
            </a:extLst>
          </p:cNvPr>
          <p:cNvSpPr/>
          <p:nvPr/>
        </p:nvSpPr>
        <p:spPr>
          <a:xfrm>
            <a:off x="2142076" y="4790721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BBAD216-CA95-493F-9E6A-78564C21AD1B}"/>
              </a:ext>
            </a:extLst>
          </p:cNvPr>
          <p:cNvSpPr/>
          <p:nvPr/>
        </p:nvSpPr>
        <p:spPr>
          <a:xfrm>
            <a:off x="1876732" y="5125452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7A60330-2FAB-4E50-BCC4-0112318B9C45}"/>
              </a:ext>
            </a:extLst>
          </p:cNvPr>
          <p:cNvSpPr/>
          <p:nvPr/>
        </p:nvSpPr>
        <p:spPr>
          <a:xfrm>
            <a:off x="1500875" y="4843744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A681FE-60F9-4BA7-931E-33C1BAD9721F}"/>
              </a:ext>
            </a:extLst>
          </p:cNvPr>
          <p:cNvSpPr/>
          <p:nvPr/>
        </p:nvSpPr>
        <p:spPr>
          <a:xfrm>
            <a:off x="1864699" y="6254184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19B962-0FCA-4BB9-8D5F-62F96BAD3001}"/>
              </a:ext>
            </a:extLst>
          </p:cNvPr>
          <p:cNvSpPr/>
          <p:nvPr/>
        </p:nvSpPr>
        <p:spPr>
          <a:xfrm>
            <a:off x="1500875" y="5518121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AE65BE5-1F0F-4A25-8C32-80D8A0FE7C63}"/>
              </a:ext>
            </a:extLst>
          </p:cNvPr>
          <p:cNvSpPr/>
          <p:nvPr/>
        </p:nvSpPr>
        <p:spPr>
          <a:xfrm>
            <a:off x="753429" y="5125452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116305C-6128-4DE6-AD97-8DA2F14538B4}"/>
              </a:ext>
            </a:extLst>
          </p:cNvPr>
          <p:cNvSpPr/>
          <p:nvPr/>
        </p:nvSpPr>
        <p:spPr>
          <a:xfrm>
            <a:off x="197490" y="5160288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9EB0CD-DD10-48A4-A7E4-4524B49D48DF}"/>
              </a:ext>
            </a:extLst>
          </p:cNvPr>
          <p:cNvSpPr/>
          <p:nvPr/>
        </p:nvSpPr>
        <p:spPr>
          <a:xfrm>
            <a:off x="3111109" y="3634010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F9923EE-F7B3-44FE-B084-663C3ED1351E}"/>
              </a:ext>
            </a:extLst>
          </p:cNvPr>
          <p:cNvSpPr/>
          <p:nvPr/>
        </p:nvSpPr>
        <p:spPr>
          <a:xfrm>
            <a:off x="1828602" y="4042331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709909-68DF-4818-B25E-39193675F4C0}"/>
              </a:ext>
            </a:extLst>
          </p:cNvPr>
          <p:cNvSpPr/>
          <p:nvPr/>
        </p:nvSpPr>
        <p:spPr>
          <a:xfrm>
            <a:off x="1500875" y="4457616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91BEE13-6EF7-4834-85F3-7B7CAAAE0CD4}"/>
              </a:ext>
            </a:extLst>
          </p:cNvPr>
          <p:cNvSpPr/>
          <p:nvPr/>
        </p:nvSpPr>
        <p:spPr>
          <a:xfrm>
            <a:off x="2406015" y="3531741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1413AD1-1111-4AF5-A861-B90644A9A05D}"/>
              </a:ext>
            </a:extLst>
          </p:cNvPr>
          <p:cNvSpPr/>
          <p:nvPr/>
        </p:nvSpPr>
        <p:spPr>
          <a:xfrm>
            <a:off x="1828280" y="3234259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552C323-0EAA-4446-B02A-14FC4056E937}"/>
              </a:ext>
            </a:extLst>
          </p:cNvPr>
          <p:cNvSpPr/>
          <p:nvPr/>
        </p:nvSpPr>
        <p:spPr>
          <a:xfrm>
            <a:off x="2281568" y="3087324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D8AAABF-85B4-400E-9332-6300561EC5E9}"/>
              </a:ext>
            </a:extLst>
          </p:cNvPr>
          <p:cNvSpPr/>
          <p:nvPr/>
        </p:nvSpPr>
        <p:spPr>
          <a:xfrm>
            <a:off x="2734856" y="2985055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5114DA-2D14-4DC4-9BF3-41CB8AD19F22}"/>
              </a:ext>
            </a:extLst>
          </p:cNvPr>
          <p:cNvSpPr/>
          <p:nvPr/>
        </p:nvSpPr>
        <p:spPr>
          <a:xfrm>
            <a:off x="2193850" y="2629390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398E38-3A49-4FE1-9685-80875187679E}"/>
              </a:ext>
            </a:extLst>
          </p:cNvPr>
          <p:cNvSpPr/>
          <p:nvPr/>
        </p:nvSpPr>
        <p:spPr>
          <a:xfrm>
            <a:off x="1432658" y="2585180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5178814-636B-4EDE-B5A6-807EEAE10755}"/>
              </a:ext>
            </a:extLst>
          </p:cNvPr>
          <p:cNvSpPr/>
          <p:nvPr/>
        </p:nvSpPr>
        <p:spPr>
          <a:xfrm>
            <a:off x="2812717" y="2175795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3CBB684-04D9-4A2E-B659-B18EBEA4448D}"/>
              </a:ext>
            </a:extLst>
          </p:cNvPr>
          <p:cNvSpPr/>
          <p:nvPr/>
        </p:nvSpPr>
        <p:spPr>
          <a:xfrm>
            <a:off x="3118722" y="1728069"/>
            <a:ext cx="248893" cy="204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64A45D-B325-401E-AA32-10CEBF5F9815}"/>
              </a:ext>
            </a:extLst>
          </p:cNvPr>
          <p:cNvSpPr/>
          <p:nvPr/>
        </p:nvSpPr>
        <p:spPr>
          <a:xfrm>
            <a:off x="228600" y="5243914"/>
            <a:ext cx="11778916" cy="4370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36350-AE37-4641-A873-508F17C07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90" y="1359188"/>
            <a:ext cx="12192000" cy="5759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Vamana : a simple, intuitive algorithm which can build and serve an index of </a:t>
            </a:r>
            <a:r>
              <a:rPr lang="en-US" b="1" dirty="0"/>
              <a:t>1B points</a:t>
            </a:r>
            <a:r>
              <a:rPr lang="en-US" dirty="0"/>
              <a:t> in 100s of dimensions on a machine with </a:t>
            </a:r>
            <a:r>
              <a:rPr lang="en-US" b="1" dirty="0"/>
              <a:t>64GB RAM</a:t>
            </a:r>
            <a:r>
              <a:rPr lang="en-US" dirty="0"/>
              <a:t>, and get ~</a:t>
            </a:r>
            <a:r>
              <a:rPr lang="en-US" b="1" dirty="0"/>
              <a:t>95 recall@10</a:t>
            </a:r>
            <a:r>
              <a:rPr lang="en-US" dirty="0"/>
              <a:t> with </a:t>
            </a:r>
            <a:r>
              <a:rPr lang="en-US" b="1" dirty="0"/>
              <a:t>5ms latency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u="sng" dirty="0"/>
              <a:t>FASTER IN-MEMORY SEARCH</a:t>
            </a:r>
            <a:r>
              <a:rPr lang="en-US" dirty="0"/>
              <a:t>: Out-performs best-in-class algorithms such as NSG and HNSW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FASTER INDEXING</a:t>
            </a:r>
            <a:r>
              <a:rPr lang="en-US" dirty="0"/>
              <a:t>: Indexes 2-3x faster than NSG with 3-4x fewer resources (no GPUs, etc.)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MORE SCALABLE</a:t>
            </a:r>
            <a:r>
              <a:rPr lang="en-US" dirty="0"/>
              <a:t>: Enables a divide-and-conquer strategy to build indices over billion points, Enables storing index on SSD to search with low latency and high recall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691B99-4090-4FDC-AAB7-A73B868AB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/>
          <a:lstStyle/>
          <a:p>
            <a:r>
              <a:rPr lang="en-US" dirty="0"/>
              <a:t>Our Results</a:t>
            </a:r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E7E204CE-64B6-4FCD-ABC5-DDC05D608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3399" y="2430276"/>
            <a:ext cx="1104233" cy="1104233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871AE9C9-2BCD-4DC1-9D61-D1AFA44CD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3399" y="3534509"/>
            <a:ext cx="1104232" cy="1104232"/>
          </a:xfrm>
          <a:prstGeom prst="rect">
            <a:avLst/>
          </a:prstGeom>
        </p:spPr>
      </p:pic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D86390BC-3A6E-4092-9F3A-6FB5E0F94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3399" y="4223661"/>
            <a:ext cx="1104232" cy="1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B06C9798-F513-4A9D-8BFE-E0FCD7E74C9A}"/>
              </a:ext>
            </a:extLst>
          </p:cNvPr>
          <p:cNvGrpSpPr/>
          <p:nvPr/>
        </p:nvGrpSpPr>
        <p:grpSpPr>
          <a:xfrm>
            <a:off x="1446109" y="1852847"/>
            <a:ext cx="5030163" cy="778373"/>
            <a:chOff x="1587425" y="2362198"/>
            <a:chExt cx="5030163" cy="7783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A5CAEE9-FA25-451F-BEAD-6A13426C76B2}"/>
                </a:ext>
              </a:extLst>
            </p:cNvPr>
            <p:cNvGrpSpPr/>
            <p:nvPr/>
          </p:nvGrpSpPr>
          <p:grpSpPr>
            <a:xfrm>
              <a:off x="1587425" y="2362198"/>
              <a:ext cx="5030163" cy="778373"/>
              <a:chOff x="2093298" y="2738005"/>
              <a:chExt cx="5030163" cy="778373"/>
            </a:xfrm>
          </p:grpSpPr>
          <p:sp>
            <p:nvSpPr>
              <p:cNvPr id="5" name="Rectangle: Single Corner Snipped 4">
                <a:extLst>
                  <a:ext uri="{FF2B5EF4-FFF2-40B4-BE49-F238E27FC236}">
                    <a16:creationId xmlns:a16="http://schemas.microsoft.com/office/drawing/2014/main" id="{7EA5B24D-EA25-4391-B615-C6530544A502}"/>
                  </a:ext>
                </a:extLst>
              </p:cNvPr>
              <p:cNvSpPr/>
              <p:nvPr/>
            </p:nvSpPr>
            <p:spPr>
              <a:xfrm flipH="1">
                <a:off x="2093298" y="2738005"/>
                <a:ext cx="724619" cy="713117"/>
              </a:xfrm>
              <a:prstGeom prst="snip1Rect">
                <a:avLst>
                  <a:gd name="adj" fmla="val 37635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+mj-lt"/>
                  </a:rPr>
                  <a:t>Doc 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10BF5EB-FF84-4B2D-90A0-0671AEFE7654}"/>
                  </a:ext>
                </a:extLst>
              </p:cNvPr>
              <p:cNvSpPr/>
              <p:nvPr/>
            </p:nvSpPr>
            <p:spPr>
              <a:xfrm>
                <a:off x="7027606" y="3416957"/>
                <a:ext cx="95855" cy="9942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D5E3A1B-32CC-4603-9B52-0427810FA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03169" y="3454161"/>
                <a:ext cx="4253933" cy="117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27A0294-7724-4961-9DD5-FF1B0C2D46DE}"/>
                </a:ext>
              </a:extLst>
            </p:cNvPr>
            <p:cNvSpPr txBox="1"/>
            <p:nvPr/>
          </p:nvSpPr>
          <p:spPr>
            <a:xfrm>
              <a:off x="3554895" y="2621813"/>
              <a:ext cx="20893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Embed (offline)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D21B95-4750-4DCD-9AA9-A9D738A9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DL-based search needs nearest neighbor computation</a:t>
            </a:r>
            <a:endParaRPr lang="en-US" sz="5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4E98B4-013C-4109-B5CE-0C1E081B557D}"/>
              </a:ext>
            </a:extLst>
          </p:cNvPr>
          <p:cNvGrpSpPr/>
          <p:nvPr/>
        </p:nvGrpSpPr>
        <p:grpSpPr>
          <a:xfrm>
            <a:off x="4079718" y="1661769"/>
            <a:ext cx="4424516" cy="3218481"/>
            <a:chOff x="5552768" y="2458220"/>
            <a:chExt cx="4424516" cy="364023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4BC9147-4FA8-4B5F-AE96-69E970318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42695" y="3104532"/>
              <a:ext cx="3510117" cy="231549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5E5966D-425B-4E5F-BD22-8844BBD6580A}"/>
                </a:ext>
              </a:extLst>
            </p:cNvPr>
            <p:cNvCxnSpPr>
              <a:cxnSpLocks/>
            </p:cNvCxnSpPr>
            <p:nvPr/>
          </p:nvCxnSpPr>
          <p:spPr>
            <a:xfrm>
              <a:off x="5552768" y="4328652"/>
              <a:ext cx="4424516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F890C16-8C6B-4674-B81E-BE97A18563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9273" y="2458220"/>
              <a:ext cx="0" cy="364023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: Single Corner Snipped 32">
            <a:extLst>
              <a:ext uri="{FF2B5EF4-FFF2-40B4-BE49-F238E27FC236}">
                <a16:creationId xmlns:a16="http://schemas.microsoft.com/office/drawing/2014/main" id="{E16E2A92-AC0B-48C7-B17F-57235EF46DA2}"/>
              </a:ext>
            </a:extLst>
          </p:cNvPr>
          <p:cNvSpPr/>
          <p:nvPr/>
        </p:nvSpPr>
        <p:spPr>
          <a:xfrm flipH="1">
            <a:off x="1613717" y="2005247"/>
            <a:ext cx="724619" cy="713117"/>
          </a:xfrm>
          <a:prstGeom prst="snip1Rect">
            <a:avLst>
              <a:gd name="adj" fmla="val 376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Doc </a:t>
            </a:r>
          </a:p>
        </p:txBody>
      </p:sp>
      <p:sp>
        <p:nvSpPr>
          <p:cNvPr id="34" name="Rectangle: Single Corner Snipped 33">
            <a:extLst>
              <a:ext uri="{FF2B5EF4-FFF2-40B4-BE49-F238E27FC236}">
                <a16:creationId xmlns:a16="http://schemas.microsoft.com/office/drawing/2014/main" id="{C4EE7AB5-E639-4DD8-B2DC-B7B70E2CE2B3}"/>
              </a:ext>
            </a:extLst>
          </p:cNvPr>
          <p:cNvSpPr/>
          <p:nvPr/>
        </p:nvSpPr>
        <p:spPr>
          <a:xfrm flipH="1">
            <a:off x="1766117" y="2157647"/>
            <a:ext cx="724619" cy="713117"/>
          </a:xfrm>
          <a:prstGeom prst="snip1Rect">
            <a:avLst>
              <a:gd name="adj" fmla="val 376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Doc </a:t>
            </a:r>
          </a:p>
        </p:txBody>
      </p:sp>
      <p:sp>
        <p:nvSpPr>
          <p:cNvPr id="35" name="Rectangle: Single Corner Snipped 34">
            <a:extLst>
              <a:ext uri="{FF2B5EF4-FFF2-40B4-BE49-F238E27FC236}">
                <a16:creationId xmlns:a16="http://schemas.microsoft.com/office/drawing/2014/main" id="{A5FE76F6-186E-4A12-90E6-8944E66E1D8C}"/>
              </a:ext>
            </a:extLst>
          </p:cNvPr>
          <p:cNvSpPr/>
          <p:nvPr/>
        </p:nvSpPr>
        <p:spPr>
          <a:xfrm flipH="1">
            <a:off x="1918517" y="2310047"/>
            <a:ext cx="724619" cy="713117"/>
          </a:xfrm>
          <a:prstGeom prst="snip1Rect">
            <a:avLst>
              <a:gd name="adj" fmla="val 376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Doc </a:t>
            </a:r>
          </a:p>
        </p:txBody>
      </p:sp>
      <p:sp>
        <p:nvSpPr>
          <p:cNvPr id="36" name="Rectangle: Single Corner Snipped 35">
            <a:extLst>
              <a:ext uri="{FF2B5EF4-FFF2-40B4-BE49-F238E27FC236}">
                <a16:creationId xmlns:a16="http://schemas.microsoft.com/office/drawing/2014/main" id="{BC04DE9A-5FF6-4DC8-BC1C-13BC0361AC35}"/>
              </a:ext>
            </a:extLst>
          </p:cNvPr>
          <p:cNvSpPr/>
          <p:nvPr/>
        </p:nvSpPr>
        <p:spPr>
          <a:xfrm flipH="1">
            <a:off x="2070917" y="2462447"/>
            <a:ext cx="724619" cy="713117"/>
          </a:xfrm>
          <a:prstGeom prst="snip1Rect">
            <a:avLst>
              <a:gd name="adj" fmla="val 376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Doc </a:t>
            </a:r>
          </a:p>
        </p:txBody>
      </p:sp>
      <p:sp>
        <p:nvSpPr>
          <p:cNvPr id="37" name="Rectangle: Single Corner Snipped 36">
            <a:extLst>
              <a:ext uri="{FF2B5EF4-FFF2-40B4-BE49-F238E27FC236}">
                <a16:creationId xmlns:a16="http://schemas.microsoft.com/office/drawing/2014/main" id="{8EBF57EF-F519-4F15-B456-F5F94F885C86}"/>
              </a:ext>
            </a:extLst>
          </p:cNvPr>
          <p:cNvSpPr/>
          <p:nvPr/>
        </p:nvSpPr>
        <p:spPr>
          <a:xfrm flipH="1">
            <a:off x="2223317" y="2614847"/>
            <a:ext cx="724619" cy="713117"/>
          </a:xfrm>
          <a:prstGeom prst="snip1Rect">
            <a:avLst>
              <a:gd name="adj" fmla="val 376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Doc </a:t>
            </a:r>
          </a:p>
        </p:txBody>
      </p:sp>
      <p:sp>
        <p:nvSpPr>
          <p:cNvPr id="38" name="Rectangle: Single Corner Snipped 37">
            <a:extLst>
              <a:ext uri="{FF2B5EF4-FFF2-40B4-BE49-F238E27FC236}">
                <a16:creationId xmlns:a16="http://schemas.microsoft.com/office/drawing/2014/main" id="{4B270A62-ECC2-43DF-9EC2-C7FF9FC19A73}"/>
              </a:ext>
            </a:extLst>
          </p:cNvPr>
          <p:cNvSpPr/>
          <p:nvPr/>
        </p:nvSpPr>
        <p:spPr>
          <a:xfrm flipH="1">
            <a:off x="2375717" y="2767247"/>
            <a:ext cx="724619" cy="713117"/>
          </a:xfrm>
          <a:prstGeom prst="snip1Rect">
            <a:avLst>
              <a:gd name="adj" fmla="val 376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Doc </a:t>
            </a:r>
          </a:p>
        </p:txBody>
      </p:sp>
      <p:sp>
        <p:nvSpPr>
          <p:cNvPr id="39" name="Rectangle: Single Corner Snipped 38">
            <a:extLst>
              <a:ext uri="{FF2B5EF4-FFF2-40B4-BE49-F238E27FC236}">
                <a16:creationId xmlns:a16="http://schemas.microsoft.com/office/drawing/2014/main" id="{66E86C37-8150-494D-AA3A-EA34AC267F21}"/>
              </a:ext>
            </a:extLst>
          </p:cNvPr>
          <p:cNvSpPr/>
          <p:nvPr/>
        </p:nvSpPr>
        <p:spPr>
          <a:xfrm flipH="1">
            <a:off x="2528117" y="2919647"/>
            <a:ext cx="724619" cy="713117"/>
          </a:xfrm>
          <a:prstGeom prst="snip1Rect">
            <a:avLst>
              <a:gd name="adj" fmla="val 376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Doc </a:t>
            </a:r>
          </a:p>
        </p:txBody>
      </p:sp>
      <p:sp>
        <p:nvSpPr>
          <p:cNvPr id="40" name="Rectangle: Single Corner Snipped 39">
            <a:extLst>
              <a:ext uri="{FF2B5EF4-FFF2-40B4-BE49-F238E27FC236}">
                <a16:creationId xmlns:a16="http://schemas.microsoft.com/office/drawing/2014/main" id="{FC113D77-04EB-4778-85E0-4940D85165BF}"/>
              </a:ext>
            </a:extLst>
          </p:cNvPr>
          <p:cNvSpPr/>
          <p:nvPr/>
        </p:nvSpPr>
        <p:spPr>
          <a:xfrm flipH="1">
            <a:off x="2680517" y="3072047"/>
            <a:ext cx="724619" cy="713117"/>
          </a:xfrm>
          <a:prstGeom prst="snip1Rect">
            <a:avLst>
              <a:gd name="adj" fmla="val 376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Doc </a:t>
            </a:r>
          </a:p>
        </p:txBody>
      </p:sp>
      <p:sp>
        <p:nvSpPr>
          <p:cNvPr id="41" name="Rectangle: Single Corner Snipped 40">
            <a:extLst>
              <a:ext uri="{FF2B5EF4-FFF2-40B4-BE49-F238E27FC236}">
                <a16:creationId xmlns:a16="http://schemas.microsoft.com/office/drawing/2014/main" id="{4D2C968D-CA19-4742-9461-E57E61B702C5}"/>
              </a:ext>
            </a:extLst>
          </p:cNvPr>
          <p:cNvSpPr/>
          <p:nvPr/>
        </p:nvSpPr>
        <p:spPr>
          <a:xfrm flipH="1">
            <a:off x="2832917" y="3224447"/>
            <a:ext cx="724619" cy="713117"/>
          </a:xfrm>
          <a:prstGeom prst="snip1Rect">
            <a:avLst>
              <a:gd name="adj" fmla="val 3763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+mj-lt"/>
              </a:rPr>
              <a:t>Doc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ACD2FD-44C9-4CDE-8228-23A267BD41F0}"/>
              </a:ext>
            </a:extLst>
          </p:cNvPr>
          <p:cNvSpPr txBox="1"/>
          <p:nvPr/>
        </p:nvSpPr>
        <p:spPr>
          <a:xfrm>
            <a:off x="644932" y="4959608"/>
            <a:ext cx="4490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Database</a:t>
            </a:r>
          </a:p>
          <a:p>
            <a:r>
              <a:rPr lang="en-US" sz="2400" b="1" dirty="0">
                <a:latin typeface="+mj-lt"/>
              </a:rPr>
              <a:t>N </a:t>
            </a:r>
            <a:r>
              <a:rPr lang="en-US" sz="2400" dirty="0">
                <a:latin typeface="+mj-lt"/>
              </a:rPr>
              <a:t>= 1 (or 10 or 1000) billion points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2B46A85-3FF6-4BC7-9113-427DAE9AD1EB}"/>
              </a:ext>
            </a:extLst>
          </p:cNvPr>
          <p:cNvSpPr/>
          <p:nvPr/>
        </p:nvSpPr>
        <p:spPr>
          <a:xfrm>
            <a:off x="6532817" y="2684199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A003606-6C06-4B22-978E-2AA496A79DC1}"/>
              </a:ext>
            </a:extLst>
          </p:cNvPr>
          <p:cNvSpPr/>
          <p:nvPr/>
        </p:nvSpPr>
        <p:spPr>
          <a:xfrm>
            <a:off x="5842431" y="2666605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9788145-1BAA-4CDC-B2C8-F073B1AC7523}"/>
              </a:ext>
            </a:extLst>
          </p:cNvPr>
          <p:cNvSpPr/>
          <p:nvPr/>
        </p:nvSpPr>
        <p:spPr>
          <a:xfrm>
            <a:off x="5584389" y="3884954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44F27F9-49AA-4D10-B9CD-2E2A7C7042AF}"/>
              </a:ext>
            </a:extLst>
          </p:cNvPr>
          <p:cNvSpPr/>
          <p:nvPr/>
        </p:nvSpPr>
        <p:spPr>
          <a:xfrm>
            <a:off x="6976026" y="3156578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B4AE08A-E911-4D67-9D8A-A51CA2F3B5A8}"/>
              </a:ext>
            </a:extLst>
          </p:cNvPr>
          <p:cNvSpPr/>
          <p:nvPr/>
        </p:nvSpPr>
        <p:spPr>
          <a:xfrm>
            <a:off x="5432478" y="3638425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33658B9-4370-4EBE-A56D-0973D69E6EDA}"/>
              </a:ext>
            </a:extLst>
          </p:cNvPr>
          <p:cNvSpPr/>
          <p:nvPr/>
        </p:nvSpPr>
        <p:spPr>
          <a:xfrm>
            <a:off x="5584878" y="3790825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D41AEB1-F721-426F-AD4C-3350E0B193BD}"/>
              </a:ext>
            </a:extLst>
          </p:cNvPr>
          <p:cNvSpPr/>
          <p:nvPr/>
        </p:nvSpPr>
        <p:spPr>
          <a:xfrm>
            <a:off x="7020630" y="3756765"/>
            <a:ext cx="102501" cy="101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5CEFC55-8629-40BA-AE8C-B2E7A15FE7A4}"/>
              </a:ext>
            </a:extLst>
          </p:cNvPr>
          <p:cNvSpPr/>
          <p:nvPr/>
        </p:nvSpPr>
        <p:spPr>
          <a:xfrm>
            <a:off x="5906756" y="3132431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7AB47-7B73-4246-B64A-54E946B6F164}"/>
              </a:ext>
            </a:extLst>
          </p:cNvPr>
          <p:cNvSpPr/>
          <p:nvPr/>
        </p:nvSpPr>
        <p:spPr>
          <a:xfrm>
            <a:off x="5986603" y="4193499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D4CC784-2C07-48E1-AC0B-FCA0708792F9}"/>
              </a:ext>
            </a:extLst>
          </p:cNvPr>
          <p:cNvSpPr/>
          <p:nvPr/>
        </p:nvSpPr>
        <p:spPr>
          <a:xfrm>
            <a:off x="6521883" y="4033161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B88A745-30E3-4739-8E3D-B8E149963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257" y="2891788"/>
            <a:ext cx="97544" cy="97544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1E9D3D1F-61D3-4976-8757-C02275219E98}"/>
              </a:ext>
            </a:extLst>
          </p:cNvPr>
          <p:cNvSpPr/>
          <p:nvPr/>
        </p:nvSpPr>
        <p:spPr>
          <a:xfrm>
            <a:off x="5584389" y="3467829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D5BC781-BDBB-4B0B-ADBB-935091AE277C}"/>
              </a:ext>
            </a:extLst>
          </p:cNvPr>
          <p:cNvSpPr/>
          <p:nvPr/>
        </p:nvSpPr>
        <p:spPr>
          <a:xfrm>
            <a:off x="5432478" y="3221300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888CFCC-26F1-4C22-BFBE-BFEBACDE1D22}"/>
              </a:ext>
            </a:extLst>
          </p:cNvPr>
          <p:cNvSpPr/>
          <p:nvPr/>
        </p:nvSpPr>
        <p:spPr>
          <a:xfrm>
            <a:off x="5843445" y="3628409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ADD01BB-152C-4A57-A9C0-E0C93058B4FF}"/>
              </a:ext>
            </a:extLst>
          </p:cNvPr>
          <p:cNvSpPr/>
          <p:nvPr/>
        </p:nvSpPr>
        <p:spPr>
          <a:xfrm>
            <a:off x="7020630" y="3339640"/>
            <a:ext cx="102501" cy="101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80BE831-21F6-41E3-B0A9-0428F76C8957}"/>
              </a:ext>
            </a:extLst>
          </p:cNvPr>
          <p:cNvSpPr/>
          <p:nvPr/>
        </p:nvSpPr>
        <p:spPr>
          <a:xfrm>
            <a:off x="6512827" y="3616036"/>
            <a:ext cx="104912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3FB1620-66DE-4C8F-B474-8C640D75B8E1}"/>
              </a:ext>
            </a:extLst>
          </p:cNvPr>
          <p:cNvSpPr/>
          <p:nvPr/>
        </p:nvSpPr>
        <p:spPr>
          <a:xfrm>
            <a:off x="6301603" y="3555775"/>
            <a:ext cx="102501" cy="101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311226B-DD9D-47B5-B9EE-120BD0950864}"/>
              </a:ext>
            </a:extLst>
          </p:cNvPr>
          <p:cNvSpPr/>
          <p:nvPr/>
        </p:nvSpPr>
        <p:spPr>
          <a:xfrm>
            <a:off x="5802856" y="3832171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9163819-F41E-495E-9510-B6AD56865A36}"/>
              </a:ext>
            </a:extLst>
          </p:cNvPr>
          <p:cNvSpPr/>
          <p:nvPr/>
        </p:nvSpPr>
        <p:spPr>
          <a:xfrm>
            <a:off x="6551723" y="2896151"/>
            <a:ext cx="95855" cy="9942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066B981-5597-47FD-82C7-ECD4D5D27417}"/>
              </a:ext>
            </a:extLst>
          </p:cNvPr>
          <p:cNvSpPr/>
          <p:nvPr/>
        </p:nvSpPr>
        <p:spPr>
          <a:xfrm>
            <a:off x="6596327" y="3496338"/>
            <a:ext cx="102501" cy="101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48D995F-C502-4476-B214-BBD0EFAAE473}"/>
              </a:ext>
            </a:extLst>
          </p:cNvPr>
          <p:cNvSpPr/>
          <p:nvPr/>
        </p:nvSpPr>
        <p:spPr>
          <a:xfrm>
            <a:off x="6596327" y="3079213"/>
            <a:ext cx="102501" cy="1015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F09A68-88F3-4F9F-8C6E-D6770D8774CF}"/>
              </a:ext>
            </a:extLst>
          </p:cNvPr>
          <p:cNvSpPr txBox="1"/>
          <p:nvPr/>
        </p:nvSpPr>
        <p:spPr>
          <a:xfrm>
            <a:off x="5423594" y="4893373"/>
            <a:ext cx="1803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R</a:t>
            </a:r>
            <a:r>
              <a:rPr lang="en-US" sz="2800" baseline="30000" dirty="0">
                <a:latin typeface="+mj-lt"/>
              </a:rPr>
              <a:t>d       </a:t>
            </a:r>
            <a:r>
              <a:rPr lang="en-US" sz="2800" dirty="0">
                <a:latin typeface="+mj-lt"/>
              </a:rPr>
              <a:t>d~100</a:t>
            </a:r>
            <a:endParaRPr lang="en-US" baseline="30000" dirty="0">
              <a:latin typeface="+mj-lt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B2221BD-E8DC-424C-AE45-6D4B15742254}"/>
              </a:ext>
            </a:extLst>
          </p:cNvPr>
          <p:cNvGrpSpPr/>
          <p:nvPr/>
        </p:nvGrpSpPr>
        <p:grpSpPr>
          <a:xfrm>
            <a:off x="6438724" y="3353048"/>
            <a:ext cx="4669130" cy="671103"/>
            <a:chOff x="6674133" y="3877257"/>
            <a:chExt cx="4669130" cy="704412"/>
          </a:xfrm>
        </p:grpSpPr>
        <p:sp>
          <p:nvSpPr>
            <p:cNvPr id="73" name="Rectangle: Single Corner Snipped 72">
              <a:extLst>
                <a:ext uri="{FF2B5EF4-FFF2-40B4-BE49-F238E27FC236}">
                  <a16:creationId xmlns:a16="http://schemas.microsoft.com/office/drawing/2014/main" id="{E0115CB9-4C26-4D97-A9F0-421BB3E3948A}"/>
                </a:ext>
              </a:extLst>
            </p:cNvPr>
            <p:cNvSpPr/>
            <p:nvPr/>
          </p:nvSpPr>
          <p:spPr>
            <a:xfrm>
              <a:off x="10266753" y="4068287"/>
              <a:ext cx="1076510" cy="513382"/>
            </a:xfrm>
            <a:prstGeom prst="snip1Rect">
              <a:avLst>
                <a:gd name="adj" fmla="val 37635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+mj-lt"/>
                </a:rPr>
                <a:t>Query</a:t>
              </a:r>
              <a:endParaRPr lang="en-US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05DD833-4302-4C88-BF75-5B7E7E1E240D}"/>
                </a:ext>
              </a:extLst>
            </p:cNvPr>
            <p:cNvSpPr/>
            <p:nvPr/>
          </p:nvSpPr>
          <p:spPr>
            <a:xfrm>
              <a:off x="6674133" y="4294515"/>
              <a:ext cx="102501" cy="10158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789C1135-4F54-464C-9CE6-C460C7EC94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31305" y="4336780"/>
              <a:ext cx="3514806" cy="474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2C75BFF-10AD-48B2-8762-6CF97409EB8A}"/>
                </a:ext>
              </a:extLst>
            </p:cNvPr>
            <p:cNvSpPr txBox="1"/>
            <p:nvPr/>
          </p:nvSpPr>
          <p:spPr>
            <a:xfrm>
              <a:off x="7853307" y="3877257"/>
              <a:ext cx="2071401" cy="484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Embed (online)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021D038-949C-4EB6-A5BD-C99B84B27399}"/>
              </a:ext>
            </a:extLst>
          </p:cNvPr>
          <p:cNvGrpSpPr/>
          <p:nvPr/>
        </p:nvGrpSpPr>
        <p:grpSpPr>
          <a:xfrm>
            <a:off x="6342399" y="3536250"/>
            <a:ext cx="3902060" cy="2017443"/>
            <a:chOff x="6554054" y="4076869"/>
            <a:chExt cx="3902060" cy="2017443"/>
          </a:xfrm>
        </p:grpSpPr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A2D93F9-3B77-48B8-8DF7-138F599D6256}"/>
                </a:ext>
              </a:extLst>
            </p:cNvPr>
            <p:cNvCxnSpPr>
              <a:cxnSpLocks/>
            </p:cNvCxnSpPr>
            <p:nvPr/>
          </p:nvCxnSpPr>
          <p:spPr>
            <a:xfrm>
              <a:off x="6799975" y="4175796"/>
              <a:ext cx="2321431" cy="132701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D21D933D-3BE8-4BF7-BEFC-684FF91A7654}"/>
                </a:ext>
              </a:extLst>
            </p:cNvPr>
            <p:cNvCxnSpPr>
              <a:cxnSpLocks/>
            </p:cNvCxnSpPr>
            <p:nvPr/>
          </p:nvCxnSpPr>
          <p:spPr>
            <a:xfrm>
              <a:off x="6835569" y="4076869"/>
              <a:ext cx="2276132" cy="12989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4FF3C90A-834B-40D3-8A3D-021B44CCFAAF}"/>
                </a:ext>
              </a:extLst>
            </p:cNvPr>
            <p:cNvCxnSpPr>
              <a:cxnSpLocks/>
            </p:cNvCxnSpPr>
            <p:nvPr/>
          </p:nvCxnSpPr>
          <p:spPr>
            <a:xfrm>
              <a:off x="6554054" y="4147011"/>
              <a:ext cx="2500446" cy="146166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89D2627-EC8A-48D3-837A-41C3BD23EF2C}"/>
                </a:ext>
              </a:extLst>
            </p:cNvPr>
            <p:cNvCxnSpPr>
              <a:cxnSpLocks/>
            </p:cNvCxnSpPr>
            <p:nvPr/>
          </p:nvCxnSpPr>
          <p:spPr>
            <a:xfrm>
              <a:off x="6748277" y="4600556"/>
              <a:ext cx="2276132" cy="129895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0B78F962-F314-493B-96B9-CC65E97F7F88}"/>
                </a:ext>
              </a:extLst>
            </p:cNvPr>
            <p:cNvSpPr txBox="1"/>
            <p:nvPr/>
          </p:nvSpPr>
          <p:spPr>
            <a:xfrm>
              <a:off x="9035187" y="5263315"/>
              <a:ext cx="14209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+mj-lt"/>
                </a:rPr>
                <a:t>4 nearest neighbors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95483" y="4775800"/>
            <a:ext cx="10079932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Goal: retrieve the </a:t>
            </a:r>
            <a:r>
              <a:rPr lang="en-US" sz="4000" b="1" dirty="0">
                <a:latin typeface="+mj-lt"/>
              </a:rPr>
              <a:t>k-nearest neighbors</a:t>
            </a:r>
            <a:r>
              <a:rPr lang="en-US" sz="4000" dirty="0">
                <a:latin typeface="+mj-lt"/>
              </a:rPr>
              <a:t> of query as quickly as possible</a:t>
            </a:r>
          </a:p>
        </p:txBody>
      </p:sp>
    </p:spTree>
    <p:extLst>
      <p:ext uri="{BB962C8B-B14F-4D97-AF65-F5344CB8AC3E}">
        <p14:creationId xmlns:p14="http://schemas.microsoft.com/office/powerpoint/2010/main" val="337313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1E458-D278-4E9D-8407-482463F63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Vamana do on 1B size-data?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76EDF-1A0D-4D21-A3DB-708B717B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53" y="1222263"/>
            <a:ext cx="6613713" cy="48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33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605D-70F6-4689-8E56-E0695579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DiskANN</a:t>
            </a:r>
            <a:r>
              <a:rPr lang="en-US" dirty="0"/>
              <a:t> system for SSD-Based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20A10-33EB-48C6-ABDB-9596B0F45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155032"/>
            <a:ext cx="11766884" cy="54863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/>
              <a:t>In-memory:</a:t>
            </a:r>
            <a:r>
              <a:rPr lang="en-US" dirty="0">
                <a:cs typeface="Calibri Light"/>
              </a:rPr>
              <a:t> </a:t>
            </a:r>
          </a:p>
          <a:p>
            <a:pPr marL="0" indent="0">
              <a:buNone/>
            </a:pPr>
            <a:r>
              <a:rPr lang="en-US" i="1" dirty="0">
                <a:cs typeface="Calibri Light"/>
              </a:rPr>
              <a:t>	</a:t>
            </a:r>
            <a:r>
              <a:rPr lang="en-US" i="1" dirty="0"/>
              <a:t>Compressed coordinates</a:t>
            </a:r>
            <a:r>
              <a:rPr lang="en-US" dirty="0"/>
              <a:t> of all points + BFS levels 1,2,3 from navigating node</a:t>
            </a:r>
            <a:endParaRPr lang="en-US" dirty="0">
              <a:cs typeface="Calibri Light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r>
              <a:rPr lang="en-US" b="1" dirty="0">
                <a:latin typeface="+mj-lt"/>
              </a:rPr>
              <a:t>On SSD:</a:t>
            </a:r>
            <a:r>
              <a:rPr lang="en-US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latin typeface="+mj-lt"/>
              </a:rPr>
              <a:t>For each node </a:t>
            </a:r>
            <a:r>
              <a:rPr lang="en-US" b="1" i="1" dirty="0">
                <a:latin typeface="+mj-lt"/>
              </a:rPr>
              <a:t>v </a:t>
            </a:r>
            <a:r>
              <a:rPr lang="en-US" dirty="0">
                <a:latin typeface="+mj-lt"/>
              </a:rPr>
              <a:t>store </a:t>
            </a:r>
            <a:r>
              <a:rPr lang="en-US" sz="2800" i="1" dirty="0">
                <a:latin typeface="+mj-lt"/>
              </a:rPr>
              <a:t>full precision coordinates of </a:t>
            </a:r>
            <a:r>
              <a:rPr lang="en-US" sz="2800" b="1" i="1" dirty="0">
                <a:latin typeface="+mj-lt"/>
              </a:rPr>
              <a:t>v</a:t>
            </a:r>
            <a:r>
              <a:rPr lang="en-US" sz="2800" i="1" dirty="0">
                <a:latin typeface="+mj-lt"/>
              </a:rPr>
              <a:t> </a:t>
            </a:r>
            <a:r>
              <a:rPr lang="en-US" sz="2800" dirty="0">
                <a:latin typeface="+mj-lt"/>
              </a:rPr>
              <a:t>+ list of </a:t>
            </a:r>
            <a:r>
              <a:rPr lang="en-US" sz="2800" b="1" i="1" dirty="0">
                <a:latin typeface="+mj-lt"/>
              </a:rPr>
              <a:t>v</a:t>
            </a:r>
            <a:r>
              <a:rPr lang="en-US" sz="2800" dirty="0">
                <a:latin typeface="+mj-lt"/>
              </a:rPr>
              <a:t>'s neighbors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B656ED-7E55-483E-97FC-5952EE86548F}"/>
              </a:ext>
            </a:extLst>
          </p:cNvPr>
          <p:cNvSpPr/>
          <p:nvPr/>
        </p:nvSpPr>
        <p:spPr>
          <a:xfrm>
            <a:off x="324854" y="4099283"/>
            <a:ext cx="11542293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Compressed coordinates are generated using a technique known as </a:t>
            </a:r>
            <a:r>
              <a:rPr lang="en-US" sz="2800" b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Product Quantization </a:t>
            </a:r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and let us </a:t>
            </a:r>
            <a:r>
              <a:rPr lang="en-US" sz="2800" i="1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approximately compute distances </a:t>
            </a:r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from query to the base points</a:t>
            </a:r>
          </a:p>
          <a:p>
            <a:endParaRPr lang="en-US" sz="2800" spc="-1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 full precision, 1B points in 100 dimensions would consume 400 GB RAM, but we can achieve very good results by storing them as compressed coordinates totaling 32GB</a:t>
            </a:r>
          </a:p>
        </p:txBody>
      </p:sp>
    </p:spTree>
    <p:extLst>
      <p:ext uri="{BB962C8B-B14F-4D97-AF65-F5344CB8AC3E}">
        <p14:creationId xmlns:p14="http://schemas.microsoft.com/office/powerpoint/2010/main" val="69788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3F4C32-EC1D-49B2-8227-5A91B3079491}"/>
              </a:ext>
            </a:extLst>
          </p:cNvPr>
          <p:cNvSpPr/>
          <p:nvPr/>
        </p:nvSpPr>
        <p:spPr>
          <a:xfrm>
            <a:off x="436352" y="1861168"/>
            <a:ext cx="11317991" cy="36899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39E25C-4552-4EDD-ABD3-A4C854B7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>
            <a:normAutofit/>
          </a:bodyPr>
          <a:lstStyle/>
          <a:p>
            <a:r>
              <a:rPr lang="en-US" dirty="0" err="1"/>
              <a:t>BeamSearch</a:t>
            </a:r>
            <a:r>
              <a:rPr lang="en-US" dirty="0"/>
              <a:t>: Searching on SSD-Resident Index</a:t>
            </a:r>
            <a:endParaRPr lang="en-US" sz="5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D1D0B-8A73-4B9B-9B4E-8A5E81ACB1AC}"/>
              </a:ext>
            </a:extLst>
          </p:cNvPr>
          <p:cNvSpPr/>
          <p:nvPr/>
        </p:nvSpPr>
        <p:spPr>
          <a:xfrm>
            <a:off x="436351" y="1228641"/>
            <a:ext cx="11317992" cy="632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+mj-lt"/>
              </a:rPr>
              <a:t>BeamSearch</a:t>
            </a:r>
            <a:r>
              <a:rPr lang="en-US" sz="2800" dirty="0">
                <a:latin typeface="+mj-lt"/>
              </a:rPr>
              <a:t>(</a:t>
            </a:r>
            <a:r>
              <a:rPr lang="en-US" sz="2800" b="1" i="1" dirty="0">
                <a:latin typeface="+mj-lt"/>
              </a:rPr>
              <a:t>k, </a:t>
            </a:r>
            <a:r>
              <a:rPr lang="en-US" sz="2800" b="1" i="1" dirty="0" err="1">
                <a:latin typeface="+mj-lt"/>
              </a:rPr>
              <a:t>q</a:t>
            </a:r>
            <a:r>
              <a:rPr lang="en-US" sz="2800" dirty="0" err="1">
                <a:latin typeface="+mj-lt"/>
              </a:rPr>
              <a:t>,</a:t>
            </a:r>
            <a:r>
              <a:rPr lang="en-US" sz="2800" b="1" i="1" dirty="0" err="1">
                <a:latin typeface="+mj-lt"/>
              </a:rPr>
              <a:t>W</a:t>
            </a:r>
            <a:r>
              <a:rPr lang="en-US" sz="2800" dirty="0">
                <a:latin typeface="+mj-lt"/>
              </a:rPr>
              <a:t>, </a:t>
            </a:r>
            <a:r>
              <a:rPr lang="en-US" sz="2800" b="1" i="1" dirty="0">
                <a:latin typeface="+mj-lt"/>
              </a:rPr>
              <a:t>Ls</a:t>
            </a:r>
            <a:r>
              <a:rPr lang="en-US" sz="2800" dirty="0">
                <a:latin typeface="+mj-lt"/>
              </a:rPr>
              <a:t>): k-(A)NNs of </a:t>
            </a:r>
            <a:r>
              <a:rPr lang="en-US" sz="2800" b="1" i="1" dirty="0">
                <a:latin typeface="+mj-lt"/>
              </a:rPr>
              <a:t>q</a:t>
            </a:r>
            <a:r>
              <a:rPr lang="en-US" sz="2800" dirty="0">
                <a:latin typeface="+mj-lt"/>
              </a:rPr>
              <a:t> with size </a:t>
            </a:r>
            <a:r>
              <a:rPr lang="en-US" sz="2800" b="1" i="1" dirty="0">
                <a:latin typeface="+mj-lt"/>
              </a:rPr>
              <a:t>Ls</a:t>
            </a:r>
            <a:r>
              <a:rPr lang="en-US" sz="2800" dirty="0">
                <a:latin typeface="+mj-lt"/>
              </a:rPr>
              <a:t> search list &amp; Beam-width </a:t>
            </a:r>
            <a:r>
              <a:rPr lang="en-US" sz="2800" b="1" i="1" dirty="0">
                <a:latin typeface="+mj-lt"/>
              </a:rPr>
              <a:t>W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16A3EE-444A-4567-877E-4D9043121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51" y="2030355"/>
            <a:ext cx="11185126" cy="54863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2800" dirty="0"/>
              <a:t>Initialize priority queue PQ of size </a:t>
            </a:r>
            <a:r>
              <a:rPr lang="en-US" sz="2800" b="1" i="1" dirty="0"/>
              <a:t>Ls</a:t>
            </a:r>
            <a:r>
              <a:rPr lang="en-US" sz="2800" dirty="0"/>
              <a:t> with navigating node </a:t>
            </a:r>
            <a:r>
              <a:rPr lang="en-US" sz="2800" b="1" i="1" dirty="0"/>
              <a:t>n</a:t>
            </a:r>
            <a:endParaRPr lang="en-US" sz="2800" b="1" i="1" dirty="0">
              <a:cs typeface="Calibri Light"/>
            </a:endParaRPr>
          </a:p>
          <a:p>
            <a:pPr lvl="1"/>
            <a:r>
              <a:rPr lang="en-US" sz="2800" dirty="0"/>
              <a:t>Pick W closest candidates to </a:t>
            </a:r>
            <a:r>
              <a:rPr lang="en-US" sz="2800" b="1" i="1" dirty="0"/>
              <a:t>q</a:t>
            </a:r>
            <a:r>
              <a:rPr lang="en-US" sz="2800" dirty="0"/>
              <a:t> in PQ, </a:t>
            </a:r>
            <a:r>
              <a:rPr lang="en-US" sz="2800" i="1" dirty="0"/>
              <a:t>fetch their full-precision coordinates </a:t>
            </a:r>
            <a:r>
              <a:rPr lang="en-US" sz="2800" dirty="0"/>
              <a:t>and </a:t>
            </a:r>
            <a:r>
              <a:rPr lang="en-US" sz="2800" i="1" dirty="0"/>
              <a:t>their neighborhoods </a:t>
            </a:r>
            <a:r>
              <a:rPr lang="en-US" sz="2800" dirty="0"/>
              <a:t>and insert the neighborhood vertices into PQ</a:t>
            </a:r>
          </a:p>
          <a:p>
            <a:pPr lvl="1"/>
            <a:r>
              <a:rPr lang="en-US" sz="2800" dirty="0">
                <a:cs typeface="Calibri Light"/>
              </a:rPr>
              <a:t>Re-rank PQ by doing approximate distance comparisons using compressed vectors and truncate PQ to size </a:t>
            </a:r>
            <a:r>
              <a:rPr lang="en-US" sz="2800" b="1" i="1" dirty="0">
                <a:cs typeface="Calibri Light"/>
              </a:rPr>
              <a:t>Ls</a:t>
            </a:r>
          </a:p>
          <a:p>
            <a:pPr lvl="1"/>
            <a:r>
              <a:rPr lang="en-US" sz="2800" dirty="0"/>
              <a:t>Iterate till all vertices are expanded and PQ does not change</a:t>
            </a:r>
          </a:p>
          <a:p>
            <a:pPr lvl="1"/>
            <a:r>
              <a:rPr lang="en-US" sz="2800" dirty="0">
                <a:cs typeface="Calibri Light"/>
              </a:rPr>
              <a:t>Re-rank the final </a:t>
            </a:r>
            <a:r>
              <a:rPr lang="en-US" sz="2800" b="1" i="1" dirty="0">
                <a:cs typeface="Calibri Light"/>
              </a:rPr>
              <a:t>Ls</a:t>
            </a:r>
            <a:r>
              <a:rPr lang="en-US" sz="2800" dirty="0">
                <a:cs typeface="Calibri Light"/>
              </a:rPr>
              <a:t> vertices in PQ using full precision coordinates and output top K</a:t>
            </a:r>
          </a:p>
          <a:p>
            <a:pPr marL="457200" lvl="1" indent="0">
              <a:buNone/>
            </a:pPr>
            <a:endParaRPr lang="en-US" dirty="0"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427715-37F9-4B9A-A2AB-5A5648B7A067}"/>
              </a:ext>
            </a:extLst>
          </p:cNvPr>
          <p:cNvSpPr/>
          <p:nvPr/>
        </p:nvSpPr>
        <p:spPr>
          <a:xfrm>
            <a:off x="9504428" y="2030355"/>
            <a:ext cx="1854995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spc="-150" dirty="0">
                <a:latin typeface="+mj-lt"/>
              </a:rPr>
              <a:t>W disk accesses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2BC2BD-0B86-4628-BAD1-5F8A7D9C9F4F}"/>
              </a:ext>
            </a:extLst>
          </p:cNvPr>
          <p:cNvGrpSpPr/>
          <p:nvPr/>
        </p:nvGrpSpPr>
        <p:grpSpPr>
          <a:xfrm>
            <a:off x="436350" y="2567942"/>
            <a:ext cx="441670" cy="1894643"/>
            <a:chOff x="954860" y="1577947"/>
            <a:chExt cx="614995" cy="3350103"/>
          </a:xfrm>
        </p:grpSpPr>
        <p:sp>
          <p:nvSpPr>
            <p:cNvPr id="14" name="Arrow: Bent 13">
              <a:extLst>
                <a:ext uri="{FF2B5EF4-FFF2-40B4-BE49-F238E27FC236}">
                  <a16:creationId xmlns:a16="http://schemas.microsoft.com/office/drawing/2014/main" id="{2ED0AC91-A612-440D-8F69-DB01BD61D1C5}"/>
                </a:ext>
              </a:extLst>
            </p:cNvPr>
            <p:cNvSpPr/>
            <p:nvPr/>
          </p:nvSpPr>
          <p:spPr>
            <a:xfrm>
              <a:off x="954860" y="1577947"/>
              <a:ext cx="614995" cy="3350103"/>
            </a:xfrm>
            <a:prstGeom prst="ben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4C58F3-5F5A-4CA9-9BE8-3BE8518EA4F4}"/>
                </a:ext>
              </a:extLst>
            </p:cNvPr>
            <p:cNvSpPr/>
            <p:nvPr/>
          </p:nvSpPr>
          <p:spPr>
            <a:xfrm>
              <a:off x="1011504" y="4790485"/>
              <a:ext cx="542167" cy="1375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76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8CA7D-C67B-46F4-8414-9E035149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Round-trips to SSD: Comparison with other graph algorithms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38E028-C1CF-4CF4-AD3E-997FC2210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9" y="1564501"/>
            <a:ext cx="5844498" cy="44196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6FC5C-1318-42E3-8C59-8FCCD3147D26}"/>
              </a:ext>
            </a:extLst>
          </p:cNvPr>
          <p:cNvSpPr txBox="1"/>
          <p:nvPr/>
        </p:nvSpPr>
        <p:spPr>
          <a:xfrm>
            <a:off x="7181946" y="3032683"/>
            <a:ext cx="2180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Search Parameters</a:t>
            </a:r>
          </a:p>
          <a:p>
            <a:r>
              <a:rPr lang="en-US" sz="2000" dirty="0"/>
              <a:t>PQ size, Ls=30</a:t>
            </a:r>
          </a:p>
          <a:p>
            <a:r>
              <a:rPr lang="en-US" sz="2000" dirty="0"/>
              <a:t>Beam-width, W = 4</a:t>
            </a:r>
          </a:p>
        </p:txBody>
      </p:sp>
    </p:spTree>
    <p:extLst>
      <p:ext uri="{BB962C8B-B14F-4D97-AF65-F5344CB8AC3E}">
        <p14:creationId xmlns:p14="http://schemas.microsoft.com/office/powerpoint/2010/main" val="122001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1E458-D278-4E9D-8407-482463F63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Vamana do on 1B size-data?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76EDF-1A0D-4D21-A3DB-708B717B6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53" y="1222263"/>
            <a:ext cx="6613713" cy="48385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ED3AC7-3C33-4459-9745-97E60F0A58D6}"/>
              </a:ext>
            </a:extLst>
          </p:cNvPr>
          <p:cNvSpPr txBox="1"/>
          <p:nvPr/>
        </p:nvSpPr>
        <p:spPr>
          <a:xfrm>
            <a:off x="7734664" y="1482871"/>
            <a:ext cx="3823193" cy="52629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5760" rtlCol="0">
            <a:spAutoFit/>
          </a:bodyPr>
          <a:lstStyle/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SIFT1B </a:t>
            </a:r>
          </a:p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64GB DRAM</a:t>
            </a:r>
          </a:p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16 cores / 16 threads</a:t>
            </a:r>
          </a:p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2x Samsung 960Evo RAID0</a:t>
            </a:r>
          </a:p>
          <a:p>
            <a:endParaRPr lang="en-US" sz="2800" spc="-1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QPS		: 5548</a:t>
            </a:r>
          </a:p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Latency	: 2.86ms</a:t>
            </a:r>
          </a:p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Recall@1	: 95.00</a:t>
            </a:r>
          </a:p>
          <a:p>
            <a:endParaRPr lang="en-US" sz="2800" spc="-1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QPS		: 3206</a:t>
            </a:r>
          </a:p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Latency	: 4.96ms</a:t>
            </a:r>
          </a:p>
          <a:p>
            <a:r>
              <a:rPr lang="en-US" sz="28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Recall@10	: 95.00</a:t>
            </a:r>
          </a:p>
        </p:txBody>
      </p:sp>
    </p:spTree>
    <p:extLst>
      <p:ext uri="{BB962C8B-B14F-4D97-AF65-F5344CB8AC3E}">
        <p14:creationId xmlns:p14="http://schemas.microsoft.com/office/powerpoint/2010/main" val="215264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36350-AE37-4641-A873-508F17C07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34" y="975361"/>
            <a:ext cx="12032566" cy="5759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simple, intuitive algorithm which can build and serve an index of </a:t>
            </a:r>
            <a:r>
              <a:rPr lang="en-US" b="1" dirty="0"/>
              <a:t>1B points</a:t>
            </a:r>
            <a:r>
              <a:rPr lang="en-US" dirty="0"/>
              <a:t> in 100s of dimensions on a machine with </a:t>
            </a:r>
            <a:r>
              <a:rPr lang="en-US" b="1" dirty="0"/>
              <a:t>64GB RAM</a:t>
            </a:r>
            <a:r>
              <a:rPr lang="en-US" dirty="0"/>
              <a:t>, and get </a:t>
            </a:r>
            <a:r>
              <a:rPr lang="en-US" b="1" dirty="0"/>
              <a:t>95 recall@10</a:t>
            </a:r>
            <a:r>
              <a:rPr lang="en-US" dirty="0"/>
              <a:t> with </a:t>
            </a:r>
            <a:r>
              <a:rPr lang="en-US" b="1" dirty="0"/>
              <a:t>5ms latency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Best-in-class for in-memory search</a:t>
            </a:r>
          </a:p>
          <a:p>
            <a:pPr marL="0" indent="0">
              <a:buNone/>
            </a:pPr>
            <a:r>
              <a:rPr lang="en-US" dirty="0"/>
              <a:t>Indexing time/memory also best-in-class</a:t>
            </a:r>
          </a:p>
          <a:p>
            <a:pPr marL="0" indent="0">
              <a:buNone/>
            </a:pPr>
            <a:r>
              <a:rPr lang="en-US" dirty="0"/>
              <a:t>Scales to billions of points on single machine with SSD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691B99-4090-4FDC-AAB7-A73B868AB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2724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19CB6-49BF-4769-8709-17C79B83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24F08-6F1B-4C30-9B90-7FF4E89AF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44821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+mj-lt"/>
              </a:rPr>
              <a:t>Indexing </a:t>
            </a:r>
            <a:r>
              <a:rPr lang="en-US" sz="3200" dirty="0"/>
              <a:t>(offline)</a:t>
            </a:r>
            <a:endParaRPr lang="en-US" sz="3200" dirty="0">
              <a:latin typeface="+mj-lt"/>
            </a:endParaRPr>
          </a:p>
          <a:p>
            <a:pPr lvl="1"/>
            <a:r>
              <a:rPr lang="en-US" sz="2800" dirty="0">
                <a:latin typeface="+mj-lt"/>
              </a:rPr>
              <a:t>Time to </a:t>
            </a:r>
            <a:r>
              <a:rPr lang="en-US" sz="2800" dirty="0"/>
              <a:t>build the index</a:t>
            </a:r>
          </a:p>
          <a:p>
            <a:pPr lvl="1"/>
            <a:r>
              <a:rPr lang="en-US" sz="2800" dirty="0"/>
              <a:t>S</a:t>
            </a:r>
            <a:r>
              <a:rPr lang="en-US" sz="2800" dirty="0">
                <a:latin typeface="+mj-lt"/>
              </a:rPr>
              <a:t>pace requirement of index</a:t>
            </a:r>
          </a:p>
          <a:p>
            <a:endParaRPr lang="en-US" dirty="0">
              <a:latin typeface="+mj-lt"/>
            </a:endParaRPr>
          </a:p>
          <a:p>
            <a:r>
              <a:rPr lang="en-US" sz="3200" dirty="0">
                <a:latin typeface="+mj-lt"/>
              </a:rPr>
              <a:t>Search </a:t>
            </a:r>
            <a:r>
              <a:rPr lang="en-US" sz="3200" dirty="0"/>
              <a:t>Performance </a:t>
            </a:r>
            <a:r>
              <a:rPr lang="en-US" sz="3200" dirty="0">
                <a:latin typeface="+mj-lt"/>
              </a:rPr>
              <a:t>(online, machine dependent)</a:t>
            </a:r>
          </a:p>
          <a:p>
            <a:pPr lvl="1"/>
            <a:r>
              <a:rPr lang="en-US" sz="2800" dirty="0">
                <a:latin typeface="+mj-lt"/>
              </a:rPr>
              <a:t>Recall (accuracy of returned results compared to true k-nearest neighbors)</a:t>
            </a:r>
          </a:p>
          <a:p>
            <a:pPr lvl="1"/>
            <a:r>
              <a:rPr lang="en-US" sz="2800" dirty="0">
                <a:latin typeface="+mj-lt"/>
              </a:rPr>
              <a:t>Latency per query</a:t>
            </a:r>
          </a:p>
          <a:p>
            <a:pPr lvl="1"/>
            <a:r>
              <a:rPr lang="en-US" sz="2800" dirty="0">
                <a:latin typeface="+mj-lt"/>
              </a:rPr>
              <a:t>Throughput</a:t>
            </a:r>
          </a:p>
          <a:p>
            <a:endParaRPr lang="en-US" dirty="0">
              <a:latin typeface="+mj-lt"/>
            </a:endParaRPr>
          </a:p>
          <a:p>
            <a:r>
              <a:rPr lang="en-US" sz="3200" dirty="0">
                <a:latin typeface="+mj-lt"/>
              </a:rPr>
              <a:t>Proxy search metrics (machine independent)</a:t>
            </a:r>
          </a:p>
          <a:p>
            <a:pPr lvl="1"/>
            <a:r>
              <a:rPr lang="en-US" sz="2800" dirty="0">
                <a:latin typeface="+mj-lt"/>
              </a:rPr>
              <a:t>Distance comparisons/query</a:t>
            </a:r>
          </a:p>
          <a:p>
            <a:pPr lvl="1"/>
            <a:r>
              <a:rPr lang="en-US" sz="2800" dirty="0"/>
              <a:t>D</a:t>
            </a:r>
            <a:r>
              <a:rPr lang="en-US" sz="2800" dirty="0">
                <a:latin typeface="+mj-lt"/>
              </a:rPr>
              <a:t>isk reads/query</a:t>
            </a:r>
          </a:p>
          <a:p>
            <a:pPr lvl="1"/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555CFB-C047-4885-8477-8FEBBF4F13ED}"/>
              </a:ext>
            </a:extLst>
          </p:cNvPr>
          <p:cNvSpPr/>
          <p:nvPr/>
        </p:nvSpPr>
        <p:spPr>
          <a:xfrm>
            <a:off x="0" y="1284207"/>
            <a:ext cx="12192000" cy="132138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E94F50-E1C1-4F67-A1C3-A8742AA7449C}"/>
              </a:ext>
            </a:extLst>
          </p:cNvPr>
          <p:cNvSpPr/>
          <p:nvPr/>
        </p:nvSpPr>
        <p:spPr>
          <a:xfrm>
            <a:off x="152400" y="3054099"/>
            <a:ext cx="12192000" cy="167431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0937" y="1690688"/>
            <a:ext cx="3433641" cy="46631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698067" y="1846015"/>
            <a:ext cx="4837562" cy="1774649"/>
            <a:chOff x="5969000" y="2624948"/>
            <a:chExt cx="4837562" cy="17746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9000" y="2624948"/>
              <a:ext cx="4837562" cy="177464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265333" y="3770489"/>
              <a:ext cx="4222045" cy="629108"/>
            </a:xfrm>
            <a:prstGeom prst="rect">
              <a:avLst/>
            </a:prstGeom>
            <a:solidFill>
              <a:srgbClr val="FFFF00">
                <a:alpha val="22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903200" y="9821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702375" y="3620664"/>
            <a:ext cx="1740036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… hmm…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464800" cy="1325563"/>
          </a:xfrm>
        </p:spPr>
        <p:txBody>
          <a:bodyPr>
            <a:normAutofit/>
          </a:bodyPr>
          <a:lstStyle/>
          <a:p>
            <a:r>
              <a:rPr lang="en-US" dirty="0"/>
              <a:t>Expert opinion…</a:t>
            </a:r>
          </a:p>
        </p:txBody>
      </p:sp>
    </p:spTree>
    <p:extLst>
      <p:ext uri="{BB962C8B-B14F-4D97-AF65-F5344CB8AC3E}">
        <p14:creationId xmlns:p14="http://schemas.microsoft.com/office/powerpoint/2010/main" val="39356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4EA06-B477-43E9-B11B-80F0BD8DB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54384-A42E-4797-BF04-4D86E4BE1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6353907" cy="5231546"/>
          </a:xfrm>
        </p:spPr>
        <p:txBody>
          <a:bodyPr numCol="1"/>
          <a:lstStyle/>
          <a:p>
            <a:pPr marL="0" indent="0">
              <a:buNone/>
            </a:pPr>
            <a:r>
              <a:rPr lang="en-US" u="sng" dirty="0"/>
              <a:t>Compression based methods (FAISS)</a:t>
            </a:r>
          </a:p>
          <a:p>
            <a:r>
              <a:rPr lang="en-US" sz="2400" dirty="0"/>
              <a:t>Data vectors are compressed to 16 or 32 bytes so 1B points fit into 32 GB RAM</a:t>
            </a:r>
          </a:p>
          <a:p>
            <a:r>
              <a:rPr lang="en-US" sz="2400" dirty="0"/>
              <a:t>Cluster dataset using k-means into ~10000 clusters</a:t>
            </a:r>
          </a:p>
          <a:p>
            <a:r>
              <a:rPr lang="en-US" sz="2400" dirty="0"/>
              <a:t>At query time, search closest 100 clusters to query using compressed vectors</a:t>
            </a:r>
          </a:p>
          <a:p>
            <a:r>
              <a:rPr lang="en-US" sz="2400" dirty="0"/>
              <a:t>Use GPU and large query batches for good throughput</a:t>
            </a:r>
          </a:p>
          <a:p>
            <a:endParaRPr lang="en-US" dirty="0"/>
          </a:p>
          <a:p>
            <a:pPr marL="0" indent="0">
              <a:buNone/>
            </a:pPr>
            <a:endParaRPr lang="en-US" u="sng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12F48F-3FB2-4491-A413-404AD35CA3AB}"/>
              </a:ext>
            </a:extLst>
          </p:cNvPr>
          <p:cNvCxnSpPr/>
          <p:nvPr/>
        </p:nvCxnSpPr>
        <p:spPr>
          <a:xfrm>
            <a:off x="6221045" y="1434978"/>
            <a:ext cx="0" cy="5028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9A518F-907D-43C3-AB50-DB88C47D31B5}"/>
              </a:ext>
            </a:extLst>
          </p:cNvPr>
          <p:cNvSpPr txBox="1">
            <a:spLocks/>
          </p:cNvSpPr>
          <p:nvPr/>
        </p:nvSpPr>
        <p:spPr>
          <a:xfrm>
            <a:off x="5936766" y="1325562"/>
            <a:ext cx="6210300" cy="5231546"/>
          </a:xfrm>
          <a:prstGeom prst="rect">
            <a:avLst/>
          </a:prstGeom>
        </p:spPr>
        <p:txBody>
          <a:bodyPr vert="horz" lIns="457200" tIns="45720" rIns="91440" bIns="45720" numCol="1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spc="-15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 dirty="0"/>
              <a:t>Gra</a:t>
            </a:r>
            <a:r>
              <a:rPr lang="en-US" sz="2400" u="sng" dirty="0"/>
              <a:t>ph based methods (NSG, HNSW)</a:t>
            </a:r>
          </a:p>
          <a:p>
            <a:r>
              <a:rPr lang="en-US" sz="2400" dirty="0"/>
              <a:t>Graph built over base points</a:t>
            </a:r>
          </a:p>
          <a:p>
            <a:r>
              <a:rPr lang="en-US" sz="2400" dirty="0"/>
              <a:t>Greedy search used at search time starting at some root, and traversing neighbors till we are at local optimum</a:t>
            </a:r>
          </a:p>
          <a:p>
            <a:r>
              <a:rPr lang="en-US" sz="2400" dirty="0"/>
              <a:t>Design indexing algorithms that generate </a:t>
            </a:r>
            <a:r>
              <a:rPr lang="en-US" sz="2400" i="1" dirty="0"/>
              <a:t>navigable graphs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   </a:t>
            </a:r>
            <a:endParaRPr lang="en-US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A3A8BB-190A-4BDF-A1E6-1F36EC5A0FDF}"/>
              </a:ext>
            </a:extLst>
          </p:cNvPr>
          <p:cNvSpPr/>
          <p:nvPr/>
        </p:nvSpPr>
        <p:spPr>
          <a:xfrm>
            <a:off x="93057" y="1084777"/>
            <a:ext cx="12005883" cy="52090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C66D50C-3603-40C4-BB59-852A8112F016}"/>
              </a:ext>
            </a:extLst>
          </p:cNvPr>
          <p:cNvSpPr/>
          <p:nvPr/>
        </p:nvSpPr>
        <p:spPr>
          <a:xfrm>
            <a:off x="93059" y="4801628"/>
            <a:ext cx="11876411" cy="6984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1FC9A6-FBB2-437F-9FF2-BE057B3BC2E7}"/>
              </a:ext>
            </a:extLst>
          </p:cNvPr>
          <p:cNvGrpSpPr/>
          <p:nvPr/>
        </p:nvGrpSpPr>
        <p:grpSpPr>
          <a:xfrm>
            <a:off x="257907" y="4794093"/>
            <a:ext cx="5765794" cy="1318181"/>
            <a:chOff x="257907" y="4794093"/>
            <a:chExt cx="5765794" cy="1318181"/>
          </a:xfrm>
        </p:grpSpPr>
        <p:pic>
          <p:nvPicPr>
            <p:cNvPr id="12" name="Graphic 11" descr="Checkmark">
              <a:extLst>
                <a:ext uri="{FF2B5EF4-FFF2-40B4-BE49-F238E27FC236}">
                  <a16:creationId xmlns:a16="http://schemas.microsoft.com/office/drawing/2014/main" id="{EC3018EB-BA32-4A37-A900-B1F3CF5AC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7907" y="4995984"/>
              <a:ext cx="457200" cy="457200"/>
            </a:xfrm>
            <a:prstGeom prst="rect">
              <a:avLst/>
            </a:prstGeom>
          </p:spPr>
        </p:pic>
        <p:pic>
          <p:nvPicPr>
            <p:cNvPr id="13" name="Graphic 12" descr="Close">
              <a:extLst>
                <a:ext uri="{FF2B5EF4-FFF2-40B4-BE49-F238E27FC236}">
                  <a16:creationId xmlns:a16="http://schemas.microsoft.com/office/drawing/2014/main" id="{0E169E2E-A7A6-4E0A-886C-A70AFBBF6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907" y="5655074"/>
              <a:ext cx="457200" cy="457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4DFBCC-293F-4C90-AE6C-94D2DD74119D}"/>
                </a:ext>
              </a:extLst>
            </p:cNvPr>
            <p:cNvSpPr txBox="1"/>
            <p:nvPr/>
          </p:nvSpPr>
          <p:spPr>
            <a:xfrm>
              <a:off x="885087" y="4794093"/>
              <a:ext cx="5138614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spc="-150" dirty="0">
                  <a:latin typeface="+mj-lt"/>
                </a:rPr>
                <a:t>High density of points/machine</a:t>
              </a:r>
            </a:p>
            <a:p>
              <a:pPr>
                <a:lnSpc>
                  <a:spcPct val="150000"/>
                </a:lnSpc>
              </a:pPr>
              <a:r>
                <a:rPr lang="en-US" sz="2800" spc="-150" dirty="0">
                  <a:latin typeface="+mj-lt"/>
                </a:rPr>
                <a:t>Low recall 1@1, Decent recall 1@100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8A36BA-7886-4B7B-8FA0-240AB7265B7E}"/>
              </a:ext>
            </a:extLst>
          </p:cNvPr>
          <p:cNvGrpSpPr/>
          <p:nvPr/>
        </p:nvGrpSpPr>
        <p:grpSpPr>
          <a:xfrm>
            <a:off x="6381271" y="4794093"/>
            <a:ext cx="5765794" cy="1600438"/>
            <a:chOff x="6381271" y="4794093"/>
            <a:chExt cx="5765794" cy="1600438"/>
          </a:xfrm>
        </p:grpSpPr>
        <p:pic>
          <p:nvPicPr>
            <p:cNvPr id="15" name="Graphic 14" descr="Checkmark">
              <a:extLst>
                <a:ext uri="{FF2B5EF4-FFF2-40B4-BE49-F238E27FC236}">
                  <a16:creationId xmlns:a16="http://schemas.microsoft.com/office/drawing/2014/main" id="{22A47063-D9D2-4BF5-A062-F7F21D3EE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81271" y="4995984"/>
              <a:ext cx="457200" cy="457200"/>
            </a:xfrm>
            <a:prstGeom prst="rect">
              <a:avLst/>
            </a:prstGeom>
          </p:spPr>
        </p:pic>
        <p:pic>
          <p:nvPicPr>
            <p:cNvPr id="16" name="Graphic 15" descr="Close">
              <a:extLst>
                <a:ext uri="{FF2B5EF4-FFF2-40B4-BE49-F238E27FC236}">
                  <a16:creationId xmlns:a16="http://schemas.microsoft.com/office/drawing/2014/main" id="{8E7DC878-A3ED-4D69-BD52-11BFFD19C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81271" y="5655074"/>
              <a:ext cx="457200" cy="457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F1FAB9-19DF-49BC-B43E-3E7D472A3387}"/>
                </a:ext>
              </a:extLst>
            </p:cNvPr>
            <p:cNvSpPr txBox="1"/>
            <p:nvPr/>
          </p:nvSpPr>
          <p:spPr>
            <a:xfrm>
              <a:off x="7008451" y="4794093"/>
              <a:ext cx="513861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spc="-150" dirty="0">
                  <a:latin typeface="+mj-lt"/>
                </a:rPr>
                <a:t>High recall and low latency</a:t>
              </a:r>
            </a:p>
            <a:p>
              <a:r>
                <a:rPr lang="en-US" sz="2800" spc="-150" dirty="0">
                  <a:latin typeface="+mj-lt"/>
                </a:rPr>
                <a:t>Low density, need 10s of machines per 1B points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C8D9E65-DC7C-44DE-A89C-4C88E3ADB10C}"/>
              </a:ext>
            </a:extLst>
          </p:cNvPr>
          <p:cNvSpPr txBox="1"/>
          <p:nvPr/>
        </p:nvSpPr>
        <p:spPr>
          <a:xfrm>
            <a:off x="610259" y="4086952"/>
            <a:ext cx="1097148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latin typeface="+mj-lt"/>
              </a:rPr>
              <a:t>Q: Can we get the best of both worlds?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00EACD9-D832-42CA-9D89-2E7C60FC5C7D}"/>
              </a:ext>
            </a:extLst>
          </p:cNvPr>
          <p:cNvSpPr/>
          <p:nvPr/>
        </p:nvSpPr>
        <p:spPr>
          <a:xfrm>
            <a:off x="131992" y="5572898"/>
            <a:ext cx="12005883" cy="10450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build="allAtOnce"/>
      <p:bldP spid="23" grpId="0" animBg="1"/>
      <p:bldP spid="21" grpId="0" animBg="1"/>
      <p:bldP spid="2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2563F6-3F81-41D8-AD2F-8C2494CA768B}"/>
              </a:ext>
            </a:extLst>
          </p:cNvPr>
          <p:cNvSpPr/>
          <p:nvPr/>
        </p:nvSpPr>
        <p:spPr>
          <a:xfrm>
            <a:off x="10402276" y="1717856"/>
            <a:ext cx="1609970" cy="479791"/>
          </a:xfrm>
          <a:prstGeom prst="rect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FF5725-F53C-449D-87E5-84C53ABB59BA}"/>
              </a:ext>
            </a:extLst>
          </p:cNvPr>
          <p:cNvSpPr/>
          <p:nvPr/>
        </p:nvSpPr>
        <p:spPr>
          <a:xfrm>
            <a:off x="7721600" y="1717856"/>
            <a:ext cx="2094523" cy="479791"/>
          </a:xfrm>
          <a:prstGeom prst="rect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51F80F-0D14-4896-BC66-F54FCCF302A7}"/>
              </a:ext>
            </a:extLst>
          </p:cNvPr>
          <p:cNvSpPr/>
          <p:nvPr/>
        </p:nvSpPr>
        <p:spPr>
          <a:xfrm>
            <a:off x="5107359" y="1717857"/>
            <a:ext cx="1387229" cy="479791"/>
          </a:xfrm>
          <a:prstGeom prst="rect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36350-AE37-4641-A873-508F17C07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3"/>
            <a:ext cx="12192000" cy="5759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DiskANN</a:t>
            </a:r>
            <a:r>
              <a:rPr lang="en-US" b="1" dirty="0"/>
              <a:t> and Vamana</a:t>
            </a:r>
            <a:r>
              <a:rPr lang="en-US" dirty="0"/>
              <a:t>: a simple, intuitive graph algorithm </a:t>
            </a:r>
            <a:r>
              <a:rPr lang="en-US" dirty="0" err="1"/>
              <a:t>algorithm</a:t>
            </a:r>
            <a:r>
              <a:rPr lang="en-US" dirty="0"/>
              <a:t> that can build and serve a </a:t>
            </a:r>
            <a:r>
              <a:rPr lang="en-US" dirty="0" err="1"/>
              <a:t>DiskANN</a:t>
            </a:r>
            <a:r>
              <a:rPr lang="en-US" dirty="0"/>
              <a:t> index of </a:t>
            </a:r>
            <a:r>
              <a:rPr lang="en-US" b="1" dirty="0"/>
              <a:t>1B points</a:t>
            </a:r>
            <a:r>
              <a:rPr lang="en-US" dirty="0"/>
              <a:t> in 100s of dimensions on machine with </a:t>
            </a:r>
            <a:r>
              <a:rPr lang="en-US" b="1" dirty="0"/>
              <a:t>64GB RAM</a:t>
            </a:r>
            <a:r>
              <a:rPr lang="en-US" dirty="0"/>
              <a:t>, and get ~</a:t>
            </a:r>
            <a:r>
              <a:rPr lang="en-US" b="1" dirty="0"/>
              <a:t>95 recall-10@10</a:t>
            </a:r>
            <a:r>
              <a:rPr lang="en-US" dirty="0"/>
              <a:t> with &lt;</a:t>
            </a:r>
            <a:r>
              <a:rPr lang="en-US" b="1" dirty="0"/>
              <a:t>5ms latency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u="sng" dirty="0"/>
              <a:t>FAST IN-MEMORY SEARCH</a:t>
            </a:r>
            <a:r>
              <a:rPr lang="en-US" dirty="0"/>
              <a:t>: As good as best-in-class algorithms such as NSG and HNSW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FASTER INDEXING</a:t>
            </a:r>
            <a:r>
              <a:rPr lang="en-US" dirty="0"/>
              <a:t>: Indexes 2-3x faster than NSG with 3-4x fewer resources (no GPUs, etc.)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MORE SCALABLE</a:t>
            </a:r>
            <a:r>
              <a:rPr lang="en-US" dirty="0"/>
              <a:t>: Enables a divide-and-conquer strategy to build indices over billion points, Enables storing index on SSD to search with low latency and high recall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691B99-4090-4FDC-AAB7-A73B868AB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/>
          <a:lstStyle/>
          <a:p>
            <a:r>
              <a:rPr lang="en-US" dirty="0"/>
              <a:t>Our Results</a:t>
            </a:r>
          </a:p>
        </p:txBody>
      </p:sp>
    </p:spTree>
    <p:extLst>
      <p:ext uri="{BB962C8B-B14F-4D97-AF65-F5344CB8AC3E}">
        <p14:creationId xmlns:p14="http://schemas.microsoft.com/office/powerpoint/2010/main" val="243975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animBg="1"/>
      <p:bldP spid="6" grpId="0" uiExpand="1" animBg="1"/>
      <p:bldP spid="7" grpId="0" uiExpand="1" animBg="1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987220FE-311D-4DCA-B689-1F43426A4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60" y="574397"/>
            <a:ext cx="6662679" cy="6662679"/>
          </a:xfrm>
          <a:prstGeom prst="rect">
            <a:avLst/>
          </a:prstGeom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BA1559C-F5BA-4605-9444-1B378AE79891}"/>
              </a:ext>
            </a:extLst>
          </p:cNvPr>
          <p:cNvSpPr/>
          <p:nvPr/>
        </p:nvSpPr>
        <p:spPr>
          <a:xfrm>
            <a:off x="9650963" y="3759597"/>
            <a:ext cx="93306" cy="83975"/>
          </a:xfrm>
          <a:prstGeom prst="flowChartConnector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D2BD1BA1-E01A-48A1-B64A-373B1AC54174}"/>
              </a:ext>
            </a:extLst>
          </p:cNvPr>
          <p:cNvSpPr/>
          <p:nvPr/>
        </p:nvSpPr>
        <p:spPr>
          <a:xfrm>
            <a:off x="8706083" y="5466477"/>
            <a:ext cx="69109" cy="83851"/>
          </a:xfrm>
          <a:prstGeom prst="flowChart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84DE5A-61E1-4657-9AF0-5D270ED3217A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9448800" y="3831274"/>
            <a:ext cx="215827" cy="15225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185E75-4D60-4B9D-A1F4-E658D186D77A}"/>
              </a:ext>
            </a:extLst>
          </p:cNvPr>
          <p:cNvCxnSpPr>
            <a:cxnSpLocks/>
          </p:cNvCxnSpPr>
          <p:nvPr/>
        </p:nvCxnSpPr>
        <p:spPr>
          <a:xfrm>
            <a:off x="9448800" y="3979080"/>
            <a:ext cx="107913" cy="21793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2C67B6-0CE0-4B82-99ED-3DEA588669E4}"/>
              </a:ext>
            </a:extLst>
          </p:cNvPr>
          <p:cNvCxnSpPr>
            <a:cxnSpLocks/>
          </p:cNvCxnSpPr>
          <p:nvPr/>
        </p:nvCxnSpPr>
        <p:spPr>
          <a:xfrm flipH="1">
            <a:off x="9448799" y="4197016"/>
            <a:ext cx="107915" cy="34747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CC452B-BE24-4E39-927E-586B6CED3477}"/>
              </a:ext>
            </a:extLst>
          </p:cNvPr>
          <p:cNvCxnSpPr>
            <a:cxnSpLocks/>
          </p:cNvCxnSpPr>
          <p:nvPr/>
        </p:nvCxnSpPr>
        <p:spPr>
          <a:xfrm flipH="1">
            <a:off x="9296400" y="4544488"/>
            <a:ext cx="152399" cy="32004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0B2513-5F3E-4945-A759-BC8752EBB9F2}"/>
              </a:ext>
            </a:extLst>
          </p:cNvPr>
          <p:cNvCxnSpPr>
            <a:cxnSpLocks/>
          </p:cNvCxnSpPr>
          <p:nvPr/>
        </p:nvCxnSpPr>
        <p:spPr>
          <a:xfrm flipH="1">
            <a:off x="9012936" y="4869026"/>
            <a:ext cx="283463" cy="44355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0982ED-7EDD-4596-892E-4AF9BD6D10F0}"/>
              </a:ext>
            </a:extLst>
          </p:cNvPr>
          <p:cNvCxnSpPr>
            <a:cxnSpLocks/>
          </p:cNvCxnSpPr>
          <p:nvPr/>
        </p:nvCxnSpPr>
        <p:spPr>
          <a:xfrm>
            <a:off x="9012935" y="5312584"/>
            <a:ext cx="0" cy="8085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E76BD44-0A38-46EB-9D16-1773F49BC2A6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75360"/>
          </a:xfrm>
          <a:prstGeom prst="rect">
            <a:avLst/>
          </a:prstGeom>
          <a:noFill/>
        </p:spPr>
        <p:txBody>
          <a:bodyPr vert="horz" lIns="5486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Graph-based ANNS: Quick Primer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288F0D-20FE-4415-9D5A-D3A6D181A115}"/>
              </a:ext>
            </a:extLst>
          </p:cNvPr>
          <p:cNvSpPr txBox="1"/>
          <p:nvPr/>
        </p:nvSpPr>
        <p:spPr>
          <a:xfrm>
            <a:off x="338460" y="1158885"/>
            <a:ext cx="666112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Best-in-class solutions for several datasets</a:t>
            </a:r>
          </a:p>
          <a:p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Offline Stage: </a:t>
            </a:r>
          </a:p>
          <a:p>
            <a:r>
              <a:rPr lang="en-US" sz="2800" dirty="0">
                <a:latin typeface="+mj-lt"/>
              </a:rPr>
              <a:t>Build a graph over base points, and designate a node </a:t>
            </a:r>
            <a:r>
              <a:rPr lang="en-US" sz="2800" b="1" i="1" dirty="0">
                <a:latin typeface="+mj-lt"/>
              </a:rPr>
              <a:t>s </a:t>
            </a:r>
            <a:r>
              <a:rPr lang="en-US" sz="2800" dirty="0">
                <a:latin typeface="+mj-lt"/>
              </a:rPr>
              <a:t>as start.</a:t>
            </a:r>
            <a:endParaRPr lang="en-US" sz="2800" b="1" i="1" dirty="0">
              <a:latin typeface="+mj-lt"/>
            </a:endParaRPr>
          </a:p>
          <a:p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Online Stage:</a:t>
            </a:r>
          </a:p>
          <a:p>
            <a:r>
              <a:rPr lang="en-US" sz="2800" dirty="0">
                <a:latin typeface="+mj-lt"/>
              </a:rPr>
              <a:t>For query </a:t>
            </a:r>
            <a:r>
              <a:rPr lang="en-US" sz="2800" b="1" i="1" dirty="0">
                <a:latin typeface="+mj-lt"/>
              </a:rPr>
              <a:t>q</a:t>
            </a:r>
            <a:r>
              <a:rPr lang="en-US" sz="2800" dirty="0">
                <a:latin typeface="+mj-lt"/>
              </a:rPr>
              <a:t>, start at a root vertex, traverse the edges </a:t>
            </a:r>
            <a:r>
              <a:rPr lang="en-US" sz="2800" i="1" dirty="0">
                <a:latin typeface="+mj-lt"/>
              </a:rPr>
              <a:t>as long as distance to </a:t>
            </a:r>
            <a:r>
              <a:rPr lang="en-US" sz="2800" b="1" i="1" dirty="0">
                <a:latin typeface="+mj-lt"/>
              </a:rPr>
              <a:t>q</a:t>
            </a:r>
            <a:r>
              <a:rPr lang="en-US" sz="2800" i="1" dirty="0">
                <a:latin typeface="+mj-lt"/>
              </a:rPr>
              <a:t> improves</a:t>
            </a:r>
            <a:endParaRPr lang="en-US" sz="3600" dirty="0">
              <a:latin typeface="+mj-lt"/>
            </a:endParaRPr>
          </a:p>
          <a:p>
            <a:endParaRPr lang="en-US" sz="3600" spc="-100" dirty="0">
              <a:latin typeface="+mj-lt"/>
            </a:endParaRPr>
          </a:p>
          <a:p>
            <a:r>
              <a:rPr lang="en-US" sz="2800" spc="-100" dirty="0">
                <a:latin typeface="+mj-lt"/>
              </a:rPr>
              <a:t>NSG [</a:t>
            </a:r>
            <a:r>
              <a:rPr lang="en-US" sz="28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</a:t>
            </a:r>
            <a:r>
              <a:rPr lang="en-US" sz="2800" dirty="0" err="1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ZJULearning</a:t>
            </a:r>
            <a:r>
              <a:rPr lang="en-US" sz="280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800" dirty="0" err="1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nsg</a:t>
            </a:r>
            <a:r>
              <a:rPr lang="en-US" sz="2800" dirty="0">
                <a:latin typeface="+mj-lt"/>
              </a:rPr>
              <a:t>]</a:t>
            </a:r>
          </a:p>
          <a:p>
            <a:r>
              <a:rPr lang="en-US" sz="2800" spc="-100" dirty="0">
                <a:latin typeface="+mj-lt"/>
              </a:rPr>
              <a:t>HNSW [</a:t>
            </a:r>
            <a:r>
              <a:rPr lang="en-US" sz="2800" dirty="0"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https://github.com/nmslib/hnswlib</a:t>
            </a:r>
            <a:r>
              <a:rPr lang="en-US" sz="2800" dirty="0">
                <a:latin typeface="+mj-lt"/>
              </a:rPr>
              <a:t>]</a:t>
            </a:r>
            <a:br>
              <a:rPr lang="en-US" sz="2800" spc="-1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53B986-A153-48F7-A6E3-793AE190FCF0}"/>
              </a:ext>
            </a:extLst>
          </p:cNvPr>
          <p:cNvSpPr txBox="1"/>
          <p:nvPr/>
        </p:nvSpPr>
        <p:spPr>
          <a:xfrm>
            <a:off x="9670980" y="3455420"/>
            <a:ext cx="16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DBEC41-68ED-4CBE-AC8B-5F4483E14B27}"/>
              </a:ext>
            </a:extLst>
          </p:cNvPr>
          <p:cNvSpPr txBox="1"/>
          <p:nvPr/>
        </p:nvSpPr>
        <p:spPr>
          <a:xfrm>
            <a:off x="8572397" y="5466477"/>
            <a:ext cx="16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126271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uiExpand="1" build="allAtOnce"/>
      <p:bldP spid="2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783D35-EF43-49E9-BDCB-BE4ED18DCC15}"/>
              </a:ext>
            </a:extLst>
          </p:cNvPr>
          <p:cNvSpPr/>
          <p:nvPr/>
        </p:nvSpPr>
        <p:spPr>
          <a:xfrm>
            <a:off x="367322" y="1325562"/>
            <a:ext cx="695570" cy="565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944517-E8D5-46CA-B13D-2D773C996CFD}"/>
              </a:ext>
            </a:extLst>
          </p:cNvPr>
          <p:cNvSpPr/>
          <p:nvPr/>
        </p:nvSpPr>
        <p:spPr>
          <a:xfrm>
            <a:off x="367322" y="3697531"/>
            <a:ext cx="695570" cy="565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61A4E4-A5E1-4CFC-B76D-EFF1C7D6C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questions relevant for 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78E09-7F1B-412D-A07B-AC1F36F60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Q1 </a:t>
            </a:r>
          </a:p>
          <a:p>
            <a:pPr marL="0" indent="0">
              <a:buNone/>
            </a:pPr>
            <a:r>
              <a:rPr lang="en-US" sz="3600" dirty="0"/>
              <a:t>What’s a good graph which gets us to the nearest neighbor as quickly as possible while also being sparse?</a:t>
            </a:r>
          </a:p>
          <a:p>
            <a:pPr marL="0" indent="0">
              <a:buNone/>
            </a:pPr>
            <a:r>
              <a:rPr lang="en-US" sz="3600" dirty="0"/>
              <a:t> </a:t>
            </a:r>
          </a:p>
          <a:p>
            <a:pPr marL="0" indent="0">
              <a:buNone/>
            </a:pPr>
            <a:r>
              <a:rPr lang="en-US" sz="3600" dirty="0"/>
              <a:t>Q2 </a:t>
            </a:r>
          </a:p>
          <a:p>
            <a:pPr marL="0" indent="0">
              <a:buNone/>
            </a:pPr>
            <a:r>
              <a:rPr lang="en-US" sz="3600" dirty="0"/>
              <a:t>If we want to store the graph on an SSD, how do we make the number of hops as small as possible?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3F4C32-EC1D-49B2-8227-5A91B3079491}"/>
              </a:ext>
            </a:extLst>
          </p:cNvPr>
          <p:cNvSpPr/>
          <p:nvPr/>
        </p:nvSpPr>
        <p:spPr>
          <a:xfrm>
            <a:off x="647363" y="1861168"/>
            <a:ext cx="10875695" cy="41835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59003-5653-498C-8D45-652C0E1E2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450" y="2070027"/>
            <a:ext cx="9597154" cy="441991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initialize</a:t>
            </a:r>
            <a:r>
              <a:rPr lang="en-US" dirty="0">
                <a:latin typeface="+mj-lt"/>
              </a:rPr>
              <a:t> G to be a random graph of degree 32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pick</a:t>
            </a:r>
            <a:r>
              <a:rPr lang="en-US" dirty="0">
                <a:latin typeface="+mj-lt"/>
              </a:rPr>
              <a:t> a base point </a:t>
            </a:r>
            <a:r>
              <a:rPr lang="en-US" b="1" i="1" dirty="0">
                <a:latin typeface="+mj-lt"/>
              </a:rPr>
              <a:t>v</a:t>
            </a:r>
            <a:r>
              <a:rPr lang="en-US" dirty="0">
                <a:latin typeface="+mj-lt"/>
              </a:rPr>
              <a:t>  in a random order</a:t>
            </a:r>
          </a:p>
          <a:p>
            <a:pPr marL="742950" lvl="1" indent="-514350">
              <a:buFont typeface="+mj-lt"/>
              <a:buAutoNum type="alphaUcPeriod"/>
            </a:pPr>
            <a:r>
              <a:rPr lang="en-US" sz="2800" b="1" dirty="0"/>
              <a:t>run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GreedySearch</a:t>
            </a:r>
            <a:r>
              <a:rPr lang="en-US" sz="2800" dirty="0">
                <a:latin typeface="+mj-lt"/>
              </a:rPr>
              <a:t>(</a:t>
            </a:r>
            <a:r>
              <a:rPr lang="en-US" sz="2800" b="1" i="1" dirty="0">
                <a:latin typeface="+mj-lt"/>
              </a:rPr>
              <a:t>v</a:t>
            </a:r>
            <a:r>
              <a:rPr lang="en-US" sz="2800" dirty="0">
                <a:latin typeface="+mj-lt"/>
              </a:rPr>
              <a:t>) from some fixed root node </a:t>
            </a:r>
            <a:r>
              <a:rPr lang="en-US" sz="2800" b="1" i="1" dirty="0">
                <a:latin typeface="+mj-lt"/>
              </a:rPr>
              <a:t>r</a:t>
            </a:r>
            <a:r>
              <a:rPr lang="en-US" sz="2800" dirty="0">
                <a:latin typeface="+mj-lt"/>
              </a:rPr>
              <a:t>, and let Visited(v) denote the set of vertices visited in the Search algorithm</a:t>
            </a:r>
            <a:endParaRPr lang="en-US" sz="2800" b="1" i="1" dirty="0">
              <a:latin typeface="+mj-lt"/>
            </a:endParaRPr>
          </a:p>
          <a:p>
            <a:pPr marL="742950" lvl="1" indent="-514350">
              <a:buFont typeface="+mj-lt"/>
              <a:buAutoNum type="alphaUcPeriod"/>
            </a:pPr>
            <a:r>
              <a:rPr lang="en-US" sz="2800" b="1" dirty="0"/>
              <a:t>for</a:t>
            </a:r>
            <a:r>
              <a:rPr lang="en-US" sz="2800" dirty="0"/>
              <a:t> all w in Visited(v)</a:t>
            </a:r>
            <a:endParaRPr lang="en-US" sz="2800" b="1" i="1" dirty="0"/>
          </a:p>
          <a:p>
            <a:pPr marL="1200150" lvl="2" indent="-514350">
              <a:buFont typeface="+mj-lt"/>
              <a:buAutoNum type="alphaLcParenR"/>
            </a:pPr>
            <a:r>
              <a:rPr lang="en-US" sz="2800" b="1" dirty="0"/>
              <a:t>run</a:t>
            </a:r>
            <a:r>
              <a:rPr lang="en-US" sz="2800" dirty="0"/>
              <a:t> </a:t>
            </a:r>
            <a:r>
              <a:rPr lang="en-US" sz="2800" dirty="0" err="1"/>
              <a:t>AddAndPrune</a:t>
            </a:r>
            <a:r>
              <a:rPr lang="en-US" sz="2800" dirty="0"/>
              <a:t>(v, w)</a:t>
            </a:r>
          </a:p>
          <a:p>
            <a:pPr marL="1200150" lvl="2" indent="-514350">
              <a:buFont typeface="+mj-lt"/>
              <a:buAutoNum type="alphaLcParenR"/>
            </a:pPr>
            <a:r>
              <a:rPr lang="en-US" sz="2800" b="1" dirty="0"/>
              <a:t>run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AddAndPrune</a:t>
            </a:r>
            <a:r>
              <a:rPr lang="en-US" sz="2800" dirty="0">
                <a:latin typeface="+mj-lt"/>
              </a:rPr>
              <a:t>(</a:t>
            </a:r>
            <a:r>
              <a:rPr lang="en-US" sz="2800" dirty="0" err="1">
                <a:latin typeface="+mj-lt"/>
              </a:rPr>
              <a:t>w,v</a:t>
            </a:r>
            <a:r>
              <a:rPr lang="en-US" sz="2800" dirty="0">
                <a:latin typeface="+mj-lt"/>
              </a:rPr>
              <a:t>)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repeat</a:t>
            </a:r>
            <a:r>
              <a:rPr lang="en-US" dirty="0">
                <a:latin typeface="+mj-lt"/>
              </a:rPr>
              <a:t> (until we make 2 passes on all points)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39E25C-4552-4EDD-ABD3-A4C854B7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5360"/>
          </a:xfrm>
        </p:spPr>
        <p:txBody>
          <a:bodyPr>
            <a:normAutofit/>
          </a:bodyPr>
          <a:lstStyle/>
          <a:p>
            <a:r>
              <a:rPr lang="en-US" dirty="0"/>
              <a:t>Vamana: Algorithm Overview</a:t>
            </a:r>
            <a:endParaRPr lang="en-US" sz="5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E823F7-EFCD-4133-9B72-70C214AFECB5}"/>
              </a:ext>
            </a:extLst>
          </p:cNvPr>
          <p:cNvGrpSpPr/>
          <p:nvPr/>
        </p:nvGrpSpPr>
        <p:grpSpPr>
          <a:xfrm>
            <a:off x="817296" y="2646096"/>
            <a:ext cx="614995" cy="2929314"/>
            <a:chOff x="954860" y="1577947"/>
            <a:chExt cx="614995" cy="3350103"/>
          </a:xfrm>
        </p:grpSpPr>
        <p:sp>
          <p:nvSpPr>
            <p:cNvPr id="5" name="Arrow: Bent 4">
              <a:extLst>
                <a:ext uri="{FF2B5EF4-FFF2-40B4-BE49-F238E27FC236}">
                  <a16:creationId xmlns:a16="http://schemas.microsoft.com/office/drawing/2014/main" id="{9E31849A-E9D5-4890-89DC-2E489D2DA3D5}"/>
                </a:ext>
              </a:extLst>
            </p:cNvPr>
            <p:cNvSpPr/>
            <p:nvPr/>
          </p:nvSpPr>
          <p:spPr>
            <a:xfrm>
              <a:off x="954860" y="1577947"/>
              <a:ext cx="614995" cy="3350103"/>
            </a:xfrm>
            <a:prstGeom prst="ben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30D2DE-3D3E-4585-A823-7C5498454BC7}"/>
                </a:ext>
              </a:extLst>
            </p:cNvPr>
            <p:cNvSpPr/>
            <p:nvPr/>
          </p:nvSpPr>
          <p:spPr>
            <a:xfrm>
              <a:off x="1011504" y="4790485"/>
              <a:ext cx="542167" cy="1375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06D1D0B-8A73-4B9B-9B4E-8A5E81ACB1AC}"/>
              </a:ext>
            </a:extLst>
          </p:cNvPr>
          <p:cNvSpPr/>
          <p:nvPr/>
        </p:nvSpPr>
        <p:spPr>
          <a:xfrm>
            <a:off x="647362" y="1228641"/>
            <a:ext cx="10875695" cy="632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Vamana</a:t>
            </a:r>
            <a:r>
              <a:rPr lang="en-US" sz="2800" dirty="0">
                <a:latin typeface="+mj-lt"/>
              </a:rPr>
              <a:t>(R) will output a navigable graph of maximum out-degree 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B04929-C13F-45D1-9E28-8A22E480D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767" y="3429000"/>
            <a:ext cx="3394679" cy="3316243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5E9BDFE-5840-440E-B7DB-85B9C402CB49}"/>
              </a:ext>
            </a:extLst>
          </p:cNvPr>
          <p:cNvSpPr/>
          <p:nvPr/>
        </p:nvSpPr>
        <p:spPr>
          <a:xfrm rot="1184290">
            <a:off x="7948598" y="4823025"/>
            <a:ext cx="834907" cy="1345226"/>
          </a:xfrm>
          <a:prstGeom prst="ellipse">
            <a:avLst/>
          </a:prstGeom>
          <a:noFill/>
          <a:ln w="44450">
            <a:solidFill>
              <a:schemeClr val="accent1">
                <a:shade val="50000"/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-Up 10">
            <a:extLst>
              <a:ext uri="{FF2B5EF4-FFF2-40B4-BE49-F238E27FC236}">
                <a16:creationId xmlns:a16="http://schemas.microsoft.com/office/drawing/2014/main" id="{EA6BBC88-6D86-47E3-819F-53123687A79D}"/>
              </a:ext>
            </a:extLst>
          </p:cNvPr>
          <p:cNvSpPr/>
          <p:nvPr/>
        </p:nvSpPr>
        <p:spPr>
          <a:xfrm>
            <a:off x="8867275" y="3477124"/>
            <a:ext cx="1503946" cy="2201779"/>
          </a:xfrm>
          <a:prstGeom prst="leftUpArrow">
            <a:avLst>
              <a:gd name="adj1" fmla="val 8398"/>
              <a:gd name="adj2" fmla="val 11857"/>
              <a:gd name="adj3" fmla="val 25000"/>
            </a:avLst>
          </a:prstGeom>
          <a:solidFill>
            <a:srgbClr val="00B050"/>
          </a:solidFill>
          <a:ln>
            <a:solidFill>
              <a:srgbClr val="00B050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5849</TotalTime>
  <Words>1735</Words>
  <Application>Microsoft Office PowerPoint</Application>
  <PresentationFormat>Widescreen</PresentationFormat>
  <Paragraphs>218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DiskANN: Fast, Accurate Billion Point Nearest Neighbor Search on a Single Node</vt:lpstr>
      <vt:lpstr>DL-based search needs nearest neighbor computation</vt:lpstr>
      <vt:lpstr>Metrics</vt:lpstr>
      <vt:lpstr>Expert opinion…</vt:lpstr>
      <vt:lpstr>State of the art</vt:lpstr>
      <vt:lpstr>Our Results</vt:lpstr>
      <vt:lpstr>PowerPoint Presentation</vt:lpstr>
      <vt:lpstr>Two questions relevant for us</vt:lpstr>
      <vt:lpstr>Vamana: Algorithm Overview</vt:lpstr>
      <vt:lpstr>Determining Out-Edges Carefully: AddAndPrune(u,v)</vt:lpstr>
      <vt:lpstr>Determining Out-Edges Carefully: AddAndPrune(u,v)</vt:lpstr>
      <vt:lpstr>Vamana : Algorithm Overview</vt:lpstr>
      <vt:lpstr>Illustration: Vamana in Action</vt:lpstr>
      <vt:lpstr>PowerPoint Presentation</vt:lpstr>
      <vt:lpstr>Comparison of Vamana with In-memory Indices</vt:lpstr>
      <vt:lpstr>Our Results</vt:lpstr>
      <vt:lpstr>Indexing billion points with Rand-NSG</vt:lpstr>
      <vt:lpstr>Merged- Vamana Illustration</vt:lpstr>
      <vt:lpstr>Our Results</vt:lpstr>
      <vt:lpstr>How does Vamana do on 1B size-data?</vt:lpstr>
      <vt:lpstr>The DiskANN system for SSD-Based Search</vt:lpstr>
      <vt:lpstr>BeamSearch: Searching on SSD-Resident Index</vt:lpstr>
      <vt:lpstr>Round-trips to SSD: Comparison with other graph algorithms</vt:lpstr>
      <vt:lpstr>How does Vamana do on 1B size-data?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Compact High-Throughput Nearest Neighbor Search</dc:title>
  <dc:creator>Harsha Vardhan Simhadri</dc:creator>
  <cp:lastModifiedBy>Harsha Vardhan Simhadri</cp:lastModifiedBy>
  <cp:revision>53</cp:revision>
  <dcterms:created xsi:type="dcterms:W3CDTF">2019-04-08T14:45:06Z</dcterms:created>
  <dcterms:modified xsi:type="dcterms:W3CDTF">2019-11-02T18:34:37Z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harshasi@microsoft.com</vt:lpwstr>
  </property>
  <property fmtid="{D5CDD505-2E9C-101B-9397-08002B2CF9AE}" pid="5" name="MSIP_Label_f42aa342-8706-4288-bd11-ebb85995028c_SetDate">
    <vt:lpwstr>2019-04-08T15:24:21.3799416Z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289c6909-1f50-4108-8779-e01d55bdaaf6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